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810"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C5A8718-DB8C-41F7-8900-889DD92226F5}" type="datetimeFigureOut">
              <a:rPr lang="it-IT" smtClean="0"/>
              <a:pPr/>
              <a:t>30/10/2019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C3811A-B2CD-44EA-982E-6109BE805AB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A8718-DB8C-41F7-8900-889DD92226F5}" type="datetimeFigureOut">
              <a:rPr lang="it-IT" smtClean="0"/>
              <a:pPr/>
              <a:t>30/10/2019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3811A-B2CD-44EA-982E-6109BE805AB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85729"/>
            <a:ext cx="7772400" cy="857255"/>
          </a:xfrm>
        </p:spPr>
        <p:txBody>
          <a:bodyPr>
            <a:normAutofit fontScale="90000"/>
          </a:bodyPr>
          <a:lstStyle/>
          <a:p>
            <a:r>
              <a:rPr lang="it-IT" dirty="0"/>
              <a:t>La cultura della sicurezza</a:t>
            </a:r>
            <a:br>
              <a:rPr lang="it-IT" dirty="0"/>
            </a:br>
            <a:endParaRPr lang="it-IT" dirty="0"/>
          </a:p>
        </p:txBody>
      </p:sp>
      <p:sp>
        <p:nvSpPr>
          <p:cNvPr id="3" name="Sottotitolo 2"/>
          <p:cNvSpPr>
            <a:spLocks noGrp="1"/>
          </p:cNvSpPr>
          <p:nvPr>
            <p:ph type="subTitle" idx="1"/>
          </p:nvPr>
        </p:nvSpPr>
        <p:spPr>
          <a:xfrm>
            <a:off x="1371600" y="1357298"/>
            <a:ext cx="6400800" cy="4281502"/>
          </a:xfrm>
        </p:spPr>
        <p:txBody>
          <a:bodyPr>
            <a:normAutofit fontScale="92500" lnSpcReduction="20000"/>
          </a:bodyPr>
          <a:lstStyle/>
          <a:p>
            <a:r>
              <a:rPr lang="it-IT" b="1" dirty="0"/>
              <a:t>La cultura della sicurezza, come concetto trasversale a tutti i settori di vita e lavoro, deve diventare patrimonio di tutti. Deve essere promossa la cultura della sicurezza, la tutela della salute e la prevenzione degli infortuni, la diffusione di buone prassi lavorative e di comportamenti sicuri durante tutta la vita professionale del lavoratore, fin dagli studi scolastici.</a:t>
            </a:r>
          </a:p>
          <a:p>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Aggiornamento</a:t>
            </a:r>
            <a:br>
              <a:rPr lang="it-IT" dirty="0"/>
            </a:br>
            <a:endParaRPr lang="it-IT" dirty="0"/>
          </a:p>
        </p:txBody>
      </p:sp>
      <p:sp>
        <p:nvSpPr>
          <p:cNvPr id="3" name="Segnaposto contenuto 2"/>
          <p:cNvSpPr>
            <a:spLocks noGrp="1"/>
          </p:cNvSpPr>
          <p:nvPr>
            <p:ph idx="1"/>
          </p:nvPr>
        </p:nvSpPr>
        <p:spPr/>
        <p:txBody>
          <a:bodyPr/>
          <a:lstStyle/>
          <a:p>
            <a:pPr algn="just">
              <a:buNone/>
            </a:pPr>
            <a:r>
              <a:rPr lang="it-IT" dirty="0"/>
              <a:t>L’importanza della formazione continua nell’arco della vita professionale del lavoratore è tale anche quando di parla di sicurezza e salute dei lavoratori. In funzione dell’evoluzione tecnica, normativa ed organizzativa, ogni attività di formazione contempla anche una continuità nel tempo attraverso aggiornamenti periodici.</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26170"/>
          </a:xfrm>
        </p:spPr>
        <p:txBody>
          <a:bodyPr>
            <a:normAutofit fontScale="90000"/>
          </a:bodyPr>
          <a:lstStyle/>
          <a:p>
            <a:r>
              <a:rPr lang="it-IT" dirty="0"/>
              <a:t>Articolazione del percorso di formazione</a:t>
            </a:r>
            <a:br>
              <a:rPr lang="it-IT" dirty="0"/>
            </a:br>
            <a:endParaRPr lang="it-IT" dirty="0"/>
          </a:p>
        </p:txBody>
      </p:sp>
      <p:sp>
        <p:nvSpPr>
          <p:cNvPr id="3" name="Segnaposto contenuto 2"/>
          <p:cNvSpPr>
            <a:spLocks noGrp="1"/>
          </p:cNvSpPr>
          <p:nvPr>
            <p:ph idx="1"/>
          </p:nvPr>
        </p:nvSpPr>
        <p:spPr/>
        <p:txBody>
          <a:bodyPr/>
          <a:lstStyle/>
          <a:p>
            <a:r>
              <a:rPr lang="it-IT" dirty="0"/>
              <a:t>Formazione generale dei lavoratori  </a:t>
            </a:r>
          </a:p>
          <a:p>
            <a:r>
              <a:rPr lang="it-IT" dirty="0"/>
              <a:t>Formazione specifica dei lavoratori</a:t>
            </a:r>
          </a:p>
          <a:p>
            <a:r>
              <a:rPr lang="it-IT" dirty="0"/>
              <a:t>Formazione particolare aggiuntiva dei preposti </a:t>
            </a:r>
          </a:p>
          <a:p>
            <a:r>
              <a:rPr lang="it-IT" dirty="0"/>
              <a:t> Aggiornamento periodico dei lavoratori</a:t>
            </a:r>
          </a:p>
          <a:p>
            <a:r>
              <a:rPr lang="it-IT" dirty="0"/>
              <a:t> Aggiornamento periodico dei preposti</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Formazione per categoria di rischio</a:t>
            </a:r>
            <a:br>
              <a:rPr lang="it-IT" dirty="0"/>
            </a:br>
            <a:endParaRPr lang="it-IT" dirty="0"/>
          </a:p>
        </p:txBody>
      </p:sp>
      <p:sp>
        <p:nvSpPr>
          <p:cNvPr id="3" name="Segnaposto contenuto 2"/>
          <p:cNvSpPr>
            <a:spLocks noGrp="1"/>
          </p:cNvSpPr>
          <p:nvPr>
            <p:ph idx="1"/>
          </p:nvPr>
        </p:nvSpPr>
        <p:spPr/>
        <p:txBody>
          <a:bodyPr/>
          <a:lstStyle/>
          <a:p>
            <a:pPr algn="just">
              <a:buNone/>
            </a:pPr>
            <a:r>
              <a:rPr lang="it-IT" dirty="0"/>
              <a:t>La durata della formazione di base dei lavoratori, suddivisa in generale e specifica, è messa in relazione alla classificazione dell’attività economica dell’azienda (ATECO 2007). Al settore “Istruzione” è stato associato un indice di rischio, ai fini formativi, medio. Tale indice può essere messo in relazione alla valutazione del rischio aziendale solo in via del tutto generale.</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Durata della formazione</a:t>
            </a:r>
            <a:br>
              <a:rPr lang="it-IT" dirty="0"/>
            </a:br>
            <a:endParaRPr lang="it-IT" dirty="0"/>
          </a:p>
        </p:txBody>
      </p:sp>
      <p:sp>
        <p:nvSpPr>
          <p:cNvPr id="3" name="Segnaposto contenuto 2"/>
          <p:cNvSpPr>
            <a:spLocks noGrp="1"/>
          </p:cNvSpPr>
          <p:nvPr>
            <p:ph idx="1"/>
          </p:nvPr>
        </p:nvSpPr>
        <p:spPr>
          <a:xfrm>
            <a:off x="457200" y="1600200"/>
            <a:ext cx="8229600" cy="4829196"/>
          </a:xfrm>
        </p:spPr>
        <p:txBody>
          <a:bodyPr/>
          <a:lstStyle/>
          <a:p>
            <a:r>
              <a:rPr lang="it-IT" dirty="0"/>
              <a:t>Formazione generale – 4 ore</a:t>
            </a:r>
          </a:p>
          <a:p>
            <a:r>
              <a:rPr lang="it-IT" dirty="0"/>
              <a:t> Formazione specifica – 8 ore</a:t>
            </a:r>
          </a:p>
          <a:p>
            <a:r>
              <a:rPr lang="it-IT" dirty="0"/>
              <a:t> Formazione aggiuntiva preposti – 8 ore</a:t>
            </a:r>
          </a:p>
          <a:p>
            <a:r>
              <a:rPr lang="it-IT" dirty="0"/>
              <a:t> Aggiornamento quinquennale lavoratori – 6 ore</a:t>
            </a:r>
          </a:p>
          <a:p>
            <a:r>
              <a:rPr lang="it-IT" dirty="0"/>
              <a:t> Aggiornamento quinquennale preposti - 6 ore</a:t>
            </a:r>
          </a:p>
          <a:p>
            <a:r>
              <a:rPr lang="it-IT" dirty="0"/>
              <a:t>L’Accordo specifica che la durata non deve essere inferiore al monte ore indicato.</a:t>
            </a: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Lavoratori della scuola</a:t>
            </a:r>
            <a:br>
              <a:rPr lang="it-IT" dirty="0"/>
            </a:br>
            <a:endParaRPr lang="it-IT" dirty="0"/>
          </a:p>
        </p:txBody>
      </p:sp>
      <p:sp>
        <p:nvSpPr>
          <p:cNvPr id="3" name="Segnaposto contenuto 2"/>
          <p:cNvSpPr>
            <a:spLocks noGrp="1"/>
          </p:cNvSpPr>
          <p:nvPr>
            <p:ph idx="1"/>
          </p:nvPr>
        </p:nvSpPr>
        <p:spPr/>
        <p:txBody>
          <a:bodyPr/>
          <a:lstStyle/>
          <a:p>
            <a:pPr>
              <a:buNone/>
            </a:pPr>
            <a:r>
              <a:rPr lang="it-IT" dirty="0"/>
              <a:t>Il percorso per docenti e ATA è strutturato su: </a:t>
            </a:r>
          </a:p>
          <a:p>
            <a:r>
              <a:rPr lang="it-IT" dirty="0"/>
              <a:t> FORMAZIONE INIZIALE GENERALE E SPECIFICA:  4 + 8 = 12 ORE </a:t>
            </a:r>
          </a:p>
          <a:p>
            <a:r>
              <a:rPr lang="it-IT" dirty="0"/>
              <a:t>AGGIORNAMENTO PERIODICO QUINQUENNALE:  6 ORE</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Preposti</a:t>
            </a:r>
            <a:br>
              <a:rPr lang="it-IT" dirty="0"/>
            </a:br>
            <a:endParaRPr lang="it-IT" dirty="0"/>
          </a:p>
        </p:txBody>
      </p:sp>
      <p:sp>
        <p:nvSpPr>
          <p:cNvPr id="3" name="Segnaposto contenuto 2"/>
          <p:cNvSpPr>
            <a:spLocks noGrp="1"/>
          </p:cNvSpPr>
          <p:nvPr>
            <p:ph idx="1"/>
          </p:nvPr>
        </p:nvSpPr>
        <p:spPr/>
        <p:txBody>
          <a:bodyPr/>
          <a:lstStyle/>
          <a:p>
            <a:pPr>
              <a:buNone/>
            </a:pPr>
            <a:r>
              <a:rPr lang="it-IT" dirty="0"/>
              <a:t>Il percorso per i preposti è strutturato su:</a:t>
            </a:r>
          </a:p>
          <a:p>
            <a:r>
              <a:rPr lang="it-IT" dirty="0"/>
              <a:t>FORMAZIONE INIZIALE GENERALE E SPECIFICA: 4 + 8 = 12 ORE</a:t>
            </a:r>
          </a:p>
          <a:p>
            <a:r>
              <a:rPr lang="it-IT" dirty="0"/>
              <a:t>FORMAZIONE PARTICOLARE AGGIUNTIVA: 8 ORE </a:t>
            </a:r>
          </a:p>
          <a:p>
            <a:r>
              <a:rPr lang="it-IT" dirty="0"/>
              <a:t>AGGIORNAMENTO PERIODICO QUINQUENNALE: 6 ORE</a:t>
            </a:r>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Contenuti</a:t>
            </a:r>
            <a:br>
              <a:rPr lang="it-IT" dirty="0"/>
            </a:br>
            <a:endParaRPr lang="it-IT" dirty="0"/>
          </a:p>
        </p:txBody>
      </p:sp>
      <p:sp>
        <p:nvSpPr>
          <p:cNvPr id="3" name="Segnaposto contenuto 2"/>
          <p:cNvSpPr>
            <a:spLocks noGrp="1"/>
          </p:cNvSpPr>
          <p:nvPr>
            <p:ph idx="1"/>
          </p:nvPr>
        </p:nvSpPr>
        <p:spPr/>
        <p:txBody>
          <a:bodyPr/>
          <a:lstStyle/>
          <a:p>
            <a:pPr algn="just">
              <a:buNone/>
            </a:pPr>
            <a:r>
              <a:rPr lang="it-IT" dirty="0"/>
              <a:t>Formazione generale: presentazione dei concetti generali in tema di prevenzione e sicurezza sul lavoro  Formazione specifica: rischi riferiti alle mansioni, danni, misure di prevenzione e protezione settoriali  Formazione aggiuntiva preposti: in relazione ai compiti esercitati dal preposto in materia di SSL.</a:t>
            </a:r>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E-learning</a:t>
            </a:r>
            <a:br>
              <a:rPr lang="it-IT" dirty="0"/>
            </a:br>
            <a:endParaRPr lang="it-IT" dirty="0"/>
          </a:p>
        </p:txBody>
      </p:sp>
      <p:sp>
        <p:nvSpPr>
          <p:cNvPr id="3" name="Segnaposto contenuto 2"/>
          <p:cNvSpPr>
            <a:spLocks noGrp="1"/>
          </p:cNvSpPr>
          <p:nvPr>
            <p:ph idx="1"/>
          </p:nvPr>
        </p:nvSpPr>
        <p:spPr/>
        <p:txBody>
          <a:bodyPr/>
          <a:lstStyle/>
          <a:p>
            <a:r>
              <a:rPr lang="it-IT" dirty="0"/>
              <a:t>La formazione a distanza è espressamente prevista dall’Accordo per:  </a:t>
            </a:r>
          </a:p>
          <a:p>
            <a:r>
              <a:rPr lang="it-IT" dirty="0"/>
              <a:t>La formazione generale dei lavoratori</a:t>
            </a:r>
          </a:p>
          <a:p>
            <a:r>
              <a:rPr lang="it-IT" dirty="0"/>
              <a:t> La formazione dei preposti (parzialmente)</a:t>
            </a:r>
          </a:p>
          <a:p>
            <a:r>
              <a:rPr lang="it-IT" dirty="0"/>
              <a:t> La formazione dei dirigenti</a:t>
            </a:r>
          </a:p>
          <a:p>
            <a:r>
              <a:rPr lang="it-IT" dirty="0"/>
              <a:t> L’aggiornamento periodico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Dirigenti</a:t>
            </a:r>
            <a:br>
              <a:rPr lang="it-IT" dirty="0"/>
            </a:br>
            <a:endParaRPr lang="it-IT" dirty="0"/>
          </a:p>
        </p:txBody>
      </p:sp>
      <p:sp>
        <p:nvSpPr>
          <p:cNvPr id="3" name="Segnaposto contenuto 2"/>
          <p:cNvSpPr>
            <a:spLocks noGrp="1"/>
          </p:cNvSpPr>
          <p:nvPr>
            <p:ph idx="1"/>
          </p:nvPr>
        </p:nvSpPr>
        <p:spPr/>
        <p:txBody>
          <a:bodyPr>
            <a:normAutofit/>
          </a:bodyPr>
          <a:lstStyle/>
          <a:p>
            <a:r>
              <a:rPr lang="it-IT" dirty="0"/>
              <a:t>Sostituisce integralmente quella prevista per i lavoratori ed è strutturata su 4 moduli:  </a:t>
            </a:r>
          </a:p>
          <a:p>
            <a:r>
              <a:rPr lang="it-IT" dirty="0"/>
              <a:t>Giuridico – Normativo</a:t>
            </a:r>
          </a:p>
          <a:p>
            <a:r>
              <a:rPr lang="it-IT" dirty="0"/>
              <a:t> Gestione ed organizzazione della sicurezza</a:t>
            </a:r>
          </a:p>
          <a:p>
            <a:r>
              <a:rPr lang="it-IT" dirty="0"/>
              <a:t> Individuazione e valutazione dei rischi</a:t>
            </a:r>
          </a:p>
          <a:p>
            <a:r>
              <a:rPr lang="it-IT" dirty="0"/>
              <a:t> Comunicazione, formazione e consultazione dei lavoratori</a:t>
            </a:r>
          </a:p>
          <a:p>
            <a:pPr>
              <a:buNone/>
            </a:pPr>
            <a:r>
              <a:rPr lang="it-IT" dirty="0"/>
              <a:t>                        DURATA MINIMA 16 ORE</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Datore di lavoro – RSPP</a:t>
            </a:r>
            <a:br>
              <a:rPr lang="it-IT" dirty="0"/>
            </a:br>
            <a:endParaRPr lang="it-IT" dirty="0"/>
          </a:p>
        </p:txBody>
      </p:sp>
      <p:sp>
        <p:nvSpPr>
          <p:cNvPr id="3" name="Segnaposto contenuto 2"/>
          <p:cNvSpPr>
            <a:spLocks noGrp="1"/>
          </p:cNvSpPr>
          <p:nvPr>
            <p:ph idx="1"/>
          </p:nvPr>
        </p:nvSpPr>
        <p:spPr/>
        <p:txBody>
          <a:bodyPr>
            <a:normAutofit/>
          </a:bodyPr>
          <a:lstStyle/>
          <a:p>
            <a:r>
              <a:rPr lang="it-IT" dirty="0"/>
              <a:t>Il Datore di lavoro che intende assumere l’incarico di RSPP deve svolgere una formazione in relazione al livello di rischio dell’azienda (basso – medio – alto).</a:t>
            </a:r>
          </a:p>
          <a:p>
            <a:r>
              <a:rPr lang="it-IT" dirty="0"/>
              <a:t> E’ basata su 4 moduli: </a:t>
            </a:r>
          </a:p>
          <a:p>
            <a:r>
              <a:rPr lang="it-IT" dirty="0"/>
              <a:t>Normativo – Gestionale – Tecnico - Relazionale </a:t>
            </a:r>
          </a:p>
          <a:p>
            <a:pPr>
              <a:buNone/>
            </a:pPr>
            <a:r>
              <a:rPr lang="it-IT" dirty="0"/>
              <a:t>            DURATA MINIMA 16 – 32 – 48 ORE</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28605"/>
            <a:ext cx="7772400" cy="785817"/>
          </a:xfrm>
        </p:spPr>
        <p:txBody>
          <a:bodyPr>
            <a:normAutofit fontScale="90000"/>
          </a:bodyPr>
          <a:lstStyle/>
          <a:p>
            <a:r>
              <a:rPr lang="it-IT" dirty="0"/>
              <a:t>Informazione e formazione</a:t>
            </a:r>
            <a:br>
              <a:rPr lang="it-IT" dirty="0"/>
            </a:br>
            <a:endParaRPr lang="it-IT" dirty="0"/>
          </a:p>
        </p:txBody>
      </p:sp>
      <p:sp>
        <p:nvSpPr>
          <p:cNvPr id="3" name="Sottotitolo 2"/>
          <p:cNvSpPr>
            <a:spLocks noGrp="1"/>
          </p:cNvSpPr>
          <p:nvPr>
            <p:ph type="subTitle" idx="1"/>
          </p:nvPr>
        </p:nvSpPr>
        <p:spPr>
          <a:xfrm>
            <a:off x="1371600" y="1071546"/>
            <a:ext cx="6400800" cy="5000660"/>
          </a:xfrm>
        </p:spPr>
        <p:txBody>
          <a:bodyPr>
            <a:normAutofit fontScale="85000" lnSpcReduction="10000"/>
          </a:bodyPr>
          <a:lstStyle/>
          <a:p>
            <a:pPr algn="just"/>
            <a:r>
              <a:rPr lang="it-IT" b="1" dirty="0"/>
              <a:t>Tra le misure di tutela e prevenzione in tema di sicurezza e salute sul lavoro, l’informazione e la formazione dei lavoratori assumono primaria importanza; soprattutto nella scuola, quale agenzia formativa per eccellenza nonché luogo privilegiato di diffusione di sapere e conoscenza, si deve veicolare questo principio, nei riguardi del personale dipendente e degli studenti, promuovendo la cultura della sicurezza sul lavoro anche tramite l’attivazione di percorsi formativi interdisciplinari. </a:t>
            </a:r>
            <a:r>
              <a:rPr lang="it-IT" b="1" dirty="0" err="1"/>
              <a:t>D.Lgs</a:t>
            </a:r>
            <a:r>
              <a:rPr lang="it-IT" b="1" dirty="0"/>
              <a:t> 81/2008 art. 11.</a:t>
            </a:r>
          </a:p>
          <a:p>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 principi normativi</a:t>
            </a:r>
            <a:br>
              <a:rPr lang="it-IT" dirty="0"/>
            </a:br>
            <a:endParaRPr lang="it-IT" dirty="0"/>
          </a:p>
        </p:txBody>
      </p:sp>
      <p:sp>
        <p:nvSpPr>
          <p:cNvPr id="3" name="Segnaposto contenuto 2"/>
          <p:cNvSpPr>
            <a:spLocks noGrp="1"/>
          </p:cNvSpPr>
          <p:nvPr>
            <p:ph idx="1"/>
          </p:nvPr>
        </p:nvSpPr>
        <p:spPr/>
        <p:txBody>
          <a:bodyPr/>
          <a:lstStyle/>
          <a:p>
            <a:r>
              <a:rPr lang="it-IT" dirty="0"/>
              <a:t>La Costituzione della Repubblica (artt. 32, 35, 41)  </a:t>
            </a:r>
          </a:p>
          <a:p>
            <a:r>
              <a:rPr lang="it-IT" dirty="0"/>
              <a:t>Il Codice Civile (artt. 2087, 2048, 2050)  </a:t>
            </a:r>
          </a:p>
          <a:p>
            <a:r>
              <a:rPr lang="it-IT" dirty="0"/>
              <a:t>Statuto dei lavoratori (Legge 300/1970 art. 9)</a:t>
            </a:r>
          </a:p>
          <a:p>
            <a:r>
              <a:rPr lang="it-IT" dirty="0"/>
              <a:t> Il Codice penale (artt. 437, 451, 589, 590)</a:t>
            </a:r>
          </a:p>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a:t>La Costituzione</a:t>
            </a:r>
            <a:br>
              <a:rPr lang="it-IT" dirty="0"/>
            </a:br>
            <a:endParaRPr lang="it-IT" dirty="0"/>
          </a:p>
        </p:txBody>
      </p:sp>
      <p:sp>
        <p:nvSpPr>
          <p:cNvPr id="3" name="Segnaposto contenuto 2"/>
          <p:cNvSpPr>
            <a:spLocks noGrp="1"/>
          </p:cNvSpPr>
          <p:nvPr>
            <p:ph idx="1"/>
          </p:nvPr>
        </p:nvSpPr>
        <p:spPr>
          <a:xfrm>
            <a:off x="457200" y="1071546"/>
            <a:ext cx="8229600" cy="5357850"/>
          </a:xfrm>
        </p:spPr>
        <p:txBody>
          <a:bodyPr>
            <a:normAutofit fontScale="85000" lnSpcReduction="20000"/>
          </a:bodyPr>
          <a:lstStyle/>
          <a:p>
            <a:pPr algn="just">
              <a:buNone/>
            </a:pPr>
            <a:r>
              <a:rPr lang="it-IT" dirty="0"/>
              <a:t>La tutela della sicurezza e della salute dei lavoratori trova il suo massimo riconoscimento nella Costituzione della Repubblica italiana. Tra i “principi fondamentali” dello Stato la Costituzione enuncia la tutela della salute, del lavoro e della sicurezza.</a:t>
            </a:r>
          </a:p>
          <a:p>
            <a:pPr algn="just"/>
            <a:r>
              <a:rPr lang="it-IT" dirty="0"/>
              <a:t>Articolo 32: La Repubblica tutela la salute come fondamentale diritto dell’individuo e interesse della </a:t>
            </a:r>
            <a:r>
              <a:rPr lang="it-IT" dirty="0" err="1"/>
              <a:t>collettività…</a:t>
            </a:r>
            <a:r>
              <a:rPr lang="it-IT" dirty="0"/>
              <a:t> .</a:t>
            </a:r>
          </a:p>
          <a:p>
            <a:pPr algn="just"/>
            <a:r>
              <a:rPr lang="it-IT" dirty="0"/>
              <a:t>Articolo 35: La Repubblica tutela il lavoro in tutte le sue forme e applicazioni. Cura la formazione e l’elevazione professionale dei </a:t>
            </a:r>
            <a:r>
              <a:rPr lang="it-IT" dirty="0" err="1"/>
              <a:t>lavoratori…</a:t>
            </a:r>
            <a:r>
              <a:rPr lang="it-IT" dirty="0"/>
              <a:t> .  </a:t>
            </a:r>
          </a:p>
          <a:p>
            <a:pPr algn="just"/>
            <a:r>
              <a:rPr lang="it-IT" dirty="0"/>
              <a:t>Articolo 41: L’iniziativa privata è libera. Non può svolgersi in contrasto con l’utilità sociale o in modo da recare danno alla sicurezza, alla libertà, alla dignità umana.</a:t>
            </a:r>
          </a:p>
          <a:p>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fontScale="90000"/>
          </a:bodyPr>
          <a:lstStyle/>
          <a:p>
            <a:r>
              <a:rPr lang="it-IT" dirty="0"/>
              <a:t>Il Codice Civile</a:t>
            </a:r>
            <a:br>
              <a:rPr lang="it-IT" dirty="0"/>
            </a:br>
            <a:endParaRPr lang="it-IT" dirty="0"/>
          </a:p>
        </p:txBody>
      </p:sp>
      <p:sp>
        <p:nvSpPr>
          <p:cNvPr id="3" name="Segnaposto contenuto 2"/>
          <p:cNvSpPr>
            <a:spLocks noGrp="1"/>
          </p:cNvSpPr>
          <p:nvPr>
            <p:ph idx="1"/>
          </p:nvPr>
        </p:nvSpPr>
        <p:spPr>
          <a:xfrm>
            <a:off x="457200" y="928670"/>
            <a:ext cx="8229600" cy="5500726"/>
          </a:xfrm>
        </p:spPr>
        <p:txBody>
          <a:bodyPr>
            <a:normAutofit fontScale="70000" lnSpcReduction="20000"/>
          </a:bodyPr>
          <a:lstStyle/>
          <a:p>
            <a:pPr algn="just">
              <a:buNone/>
            </a:pPr>
            <a:r>
              <a:rPr lang="it-IT" dirty="0"/>
              <a:t>Il Codice Civile disciplina, in maniera diretta, il tema della sicurezza dei lavoratori in due articoli, estremamente importanti per la prevenzione degli infortuni e delle malattie negli ambienti di lavoro: </a:t>
            </a:r>
          </a:p>
          <a:p>
            <a:pPr algn="just"/>
            <a:r>
              <a:rPr lang="it-IT" dirty="0"/>
              <a:t>l’art. 2050 e l’art. 2087.</a:t>
            </a:r>
          </a:p>
          <a:p>
            <a:pPr algn="just"/>
            <a:r>
              <a:rPr lang="it-IT" dirty="0"/>
              <a:t>Articolo 2087 – Tutela delle condizioni di lavoro: L’imprenditore è tenuto ad adottare nell’esercizio dell’impresa le misure che, secondo la particolarità del lavoro, l’esperienza e la tecnica, sono necessarie a tutelare l’integrità fisica e la personalità morale dei prestatori di lavoro.</a:t>
            </a:r>
          </a:p>
          <a:p>
            <a:pPr algn="just"/>
            <a:r>
              <a:rPr lang="it-IT" dirty="0"/>
              <a:t>Articolo 2050 – Responsabilità per l’esercizio di attività pericolose: Chiunque cagiona un danno ad altri nello svolgimento di un’attività pericolosa, per sua natura o per la natura dei mezzi adoperati, è tenuto al risarcimento, se non prova di aver adottato tutte le misure idonee ad adottare il danno.</a:t>
            </a:r>
          </a:p>
          <a:p>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fontScale="90000"/>
          </a:bodyPr>
          <a:lstStyle/>
          <a:p>
            <a:r>
              <a:rPr lang="it-IT" dirty="0"/>
              <a:t>La responsabilità dei docenti</a:t>
            </a:r>
            <a:br>
              <a:rPr lang="it-IT" dirty="0"/>
            </a:br>
            <a:endParaRPr lang="it-IT" dirty="0"/>
          </a:p>
        </p:txBody>
      </p:sp>
      <p:sp>
        <p:nvSpPr>
          <p:cNvPr id="3" name="Segnaposto contenuto 2"/>
          <p:cNvSpPr>
            <a:spLocks noGrp="1"/>
          </p:cNvSpPr>
          <p:nvPr>
            <p:ph idx="1"/>
          </p:nvPr>
        </p:nvSpPr>
        <p:spPr>
          <a:xfrm>
            <a:off x="457200" y="1285860"/>
            <a:ext cx="8229600" cy="5143536"/>
          </a:xfrm>
        </p:spPr>
        <p:txBody>
          <a:bodyPr>
            <a:normAutofit fontScale="70000" lnSpcReduction="20000"/>
          </a:bodyPr>
          <a:lstStyle/>
          <a:p>
            <a:r>
              <a:rPr lang="it-IT" dirty="0"/>
              <a:t>art. 2048 Codice Civile </a:t>
            </a:r>
          </a:p>
          <a:p>
            <a:r>
              <a:rPr lang="it-IT" dirty="0"/>
              <a:t>art.61 Legge 11 luglio 1980, n. 312 </a:t>
            </a:r>
          </a:p>
          <a:p>
            <a:r>
              <a:rPr lang="it-IT" dirty="0"/>
              <a:t>art. 42, 5° comma del CCNL del  14.08.95 </a:t>
            </a:r>
          </a:p>
          <a:p>
            <a:r>
              <a:rPr lang="it-IT" dirty="0"/>
              <a:t>art. 19 </a:t>
            </a:r>
            <a:r>
              <a:rPr lang="it-IT" dirty="0" err="1"/>
              <a:t>D.Lgs.</a:t>
            </a:r>
            <a:r>
              <a:rPr lang="it-IT" dirty="0"/>
              <a:t> 9 Aprile 2008, n. 81.</a:t>
            </a:r>
          </a:p>
          <a:p>
            <a:pPr algn="just"/>
            <a:r>
              <a:rPr lang="it-IT" dirty="0"/>
              <a:t>Articolo 2048 - Responsabilità dei genitori, dei tutori, dei precettori e dei maestri d'arte: </a:t>
            </a:r>
            <a:r>
              <a:rPr lang="it-IT" dirty="0" err="1"/>
              <a:t>…I</a:t>
            </a:r>
            <a:r>
              <a:rPr lang="it-IT" dirty="0"/>
              <a:t> precettori e coloro che insegnano un mestiere o un’arte sono responsabili del danno cagionato dal fatto illecito dei loro allievi e apprendisti nel tempo in cui sono sotto la loro vigilanza. Le persone indicate dai commi precedenti sono liberate dalla responsabilità soltanto se provano di non avere potuto impedire il fatto. In base a giurisprudenza risalente e consolidata, il personale insegnante delle scuole, (sia private che pubbliche) rientra nella nozione dei cosiddetti "precettori" di cui all’art. 2048 , 2° comma del C.C. Ove si tratti di docenti di una scuola pubblica, la responsabilità si estende alla pubblica amministrazione in virtù del principio organico, ai sensi dell’art. 28 della Costituzione.</a:t>
            </a:r>
          </a:p>
          <a:p>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Lo Statuto dei lavoratori</a:t>
            </a:r>
            <a:br>
              <a:rPr lang="it-IT" dirty="0"/>
            </a:br>
            <a:endParaRPr lang="it-IT" dirty="0"/>
          </a:p>
        </p:txBody>
      </p:sp>
      <p:sp>
        <p:nvSpPr>
          <p:cNvPr id="3" name="Segnaposto contenuto 2"/>
          <p:cNvSpPr>
            <a:spLocks noGrp="1"/>
          </p:cNvSpPr>
          <p:nvPr>
            <p:ph idx="1"/>
          </p:nvPr>
        </p:nvSpPr>
        <p:spPr>
          <a:xfrm>
            <a:off x="457200" y="1142984"/>
            <a:ext cx="8229600" cy="5357850"/>
          </a:xfrm>
        </p:spPr>
        <p:txBody>
          <a:bodyPr>
            <a:normAutofit fontScale="92500" lnSpcReduction="20000"/>
          </a:bodyPr>
          <a:lstStyle/>
          <a:p>
            <a:pPr algn="just">
              <a:buNone/>
            </a:pPr>
            <a:r>
              <a:rPr lang="it-IT" dirty="0"/>
              <a:t>Lo Statuto dei lavoratori Legge 20 Maggio 1970, n. 300 rappresenta ancora oggi il caposaldo del sistema di tutele e di garanzia sul lavoro, che la Carta Costituzionale aveva delineato per sommi capi ed in linea generale.</a:t>
            </a:r>
          </a:p>
          <a:p>
            <a:pPr algn="just">
              <a:buNone/>
            </a:pPr>
            <a:r>
              <a:rPr lang="it-IT" dirty="0"/>
              <a:t>Art. 9 - Tutela della salute e dell'integrità fisica: I lavoratori, mediante loro rappresentanze, hanno diritto di controllare l'applicazione delle norme per la prevenzione degli infortuni e delle malattie professionali e di promuovere la ricerca, l'elaborazione e l'attuazione di tutte le misure idonee a tutelare la loro salute e la loro integrità fisica.</a:t>
            </a:r>
          </a:p>
          <a:p>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fontScale="90000"/>
          </a:bodyPr>
          <a:lstStyle/>
          <a:p>
            <a:r>
              <a:rPr lang="it-IT" dirty="0"/>
              <a:t>Il Codice Penale</a:t>
            </a:r>
            <a:br>
              <a:rPr lang="it-IT" dirty="0"/>
            </a:br>
            <a:endParaRPr lang="it-IT" dirty="0"/>
          </a:p>
        </p:txBody>
      </p:sp>
      <p:sp>
        <p:nvSpPr>
          <p:cNvPr id="3" name="Segnaposto contenuto 2"/>
          <p:cNvSpPr>
            <a:spLocks noGrp="1"/>
          </p:cNvSpPr>
          <p:nvPr>
            <p:ph idx="1"/>
          </p:nvPr>
        </p:nvSpPr>
        <p:spPr>
          <a:xfrm>
            <a:off x="457200" y="857232"/>
            <a:ext cx="8229600" cy="5715040"/>
          </a:xfrm>
        </p:spPr>
        <p:txBody>
          <a:bodyPr>
            <a:normAutofit fontScale="47500" lnSpcReduction="20000"/>
          </a:bodyPr>
          <a:lstStyle/>
          <a:p>
            <a:pPr algn="just">
              <a:buNone/>
            </a:pPr>
            <a:r>
              <a:rPr lang="it-IT" dirty="0"/>
              <a:t>I delitti in materia antinfortunistica sono disciplinati dagli articoli 437, 451, 589, 590. Gli articoli 437 e 451 hanno una finalità prevenzionistica in quanto sanzionano penalmente condotte da cui potrebbero originarsi situazioni di pericolo mentre gli articoli 589 e 590 hanno invece carattere repressivo/punitivo trattando eventi gravi già verificatisi.</a:t>
            </a:r>
          </a:p>
          <a:p>
            <a:pPr algn="just"/>
            <a:r>
              <a:rPr lang="it-IT" dirty="0"/>
              <a:t>Art. 437 - Rimozione od omissione dolosa di cautele contro infortuni sul lavoro: Chiunque omette di collocare impianti, apparecchi o segnali destinati a prevenire disastri o infortuni sul lavoro, ovvero li rimuove o li danneggia, è punito con la reclusione da sei mesi a cinque anni. Se dal fatto deriva un disastro o un infortunio, la pena è della reclusione da tre a dieci anni.</a:t>
            </a:r>
          </a:p>
          <a:p>
            <a:pPr algn="just"/>
            <a:r>
              <a:rPr lang="it-IT" dirty="0"/>
              <a:t>Art. 451 - Omissione colposa di cautele o difese contro disastri o infortuni sul lavoro: Chiunque, per colpa, omette di collocare, ovvero rimuove o rende inservibili apparecchi o altri mezzi destinati alla estinzione di un incendio o al salvataggio o al soccorso contro disastri o infortuni sul lavoro, è punito con la reclusione fino a un anno o con la multa da centotre euro a cinquecentosedici euro.</a:t>
            </a:r>
          </a:p>
          <a:p>
            <a:pPr algn="just"/>
            <a:r>
              <a:rPr lang="it-IT" dirty="0"/>
              <a:t>Art. 589 – Omicidio colposo: Chiunque cagiona per colpa la morte di una persona è punito con la reclusione da sei mesi a cinque anni. Se il fatto è commesso con violazione delle norme sulla disciplina della circolazione stradale o di quelle per la prevenzione degli infortuni sul lavoro la pena è della reclusione da due a sette anni.</a:t>
            </a:r>
          </a:p>
          <a:p>
            <a:pPr algn="just"/>
            <a:r>
              <a:rPr lang="it-IT" dirty="0"/>
              <a:t>Art. 590 - Lesioni personali colpose: Chiunque cagiona ad altri, per colpa, una lesione personale è punito con la reclusione fino a tre mesi o con la multa fino ....Se i fatti di cui al precedente capoverso sono commessi con violazione delle norme sulla disciplina della circolazione stradale o di quelle per la prevenzione degli infortuni sul lavoro, la pena per le lesioni gravi è reclusione da tre mesi a un anno o della multa da euro 500 a euro 2.000 e la pena per le lesioni gravissime e' della reclusione da uno a tre </a:t>
            </a:r>
            <a:r>
              <a:rPr lang="it-IT" dirty="0" err="1"/>
              <a:t>anni…</a:t>
            </a:r>
            <a:endParaRPr lang="it-IT" dirty="0"/>
          </a:p>
          <a:p>
            <a:pPr algn="just"/>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normativa di settore</a:t>
            </a:r>
            <a:br>
              <a:rPr lang="it-IT" dirty="0"/>
            </a:br>
            <a:endParaRPr lang="it-IT" dirty="0"/>
          </a:p>
        </p:txBody>
      </p:sp>
      <p:sp>
        <p:nvSpPr>
          <p:cNvPr id="3" name="Segnaposto contenuto 2"/>
          <p:cNvSpPr>
            <a:spLocks noGrp="1"/>
          </p:cNvSpPr>
          <p:nvPr>
            <p:ph idx="1"/>
          </p:nvPr>
        </p:nvSpPr>
        <p:spPr/>
        <p:txBody>
          <a:bodyPr/>
          <a:lstStyle/>
          <a:p>
            <a:pPr algn="just">
              <a:buNone/>
            </a:pPr>
            <a:r>
              <a:rPr lang="it-IT" dirty="0" err="1"/>
              <a:t>D.Lgs.</a:t>
            </a:r>
            <a:r>
              <a:rPr lang="it-IT" dirty="0"/>
              <a:t> 9 Aprile 2008, n.81 coordinato con </a:t>
            </a:r>
            <a:r>
              <a:rPr lang="it-IT" dirty="0" err="1"/>
              <a:t>D.Lgs.</a:t>
            </a:r>
            <a:r>
              <a:rPr lang="it-IT" dirty="0"/>
              <a:t> 3 Agosto 2009,n.106 “Attuazione dell’articolo 1 della Legge 3 Agosto 2007, n. 123 in materia di tutela della salute e della sicurezza nei luoghi di lavoro” (Testo Unico Sicurezza e Salute sul Lavoro) Supplemento n. 108/L G.U. 101 del 30/04/2008.</a:t>
            </a:r>
          </a:p>
          <a:p>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54032"/>
          </a:xfrm>
        </p:spPr>
        <p:txBody>
          <a:bodyPr>
            <a:normAutofit fontScale="90000"/>
          </a:bodyPr>
          <a:lstStyle/>
          <a:p>
            <a:r>
              <a:rPr lang="it-IT" dirty="0"/>
              <a:t>Il </a:t>
            </a:r>
            <a:r>
              <a:rPr lang="it-IT" dirty="0" err="1"/>
              <a:t>D.Lgs.</a:t>
            </a:r>
            <a:r>
              <a:rPr lang="it-IT" dirty="0"/>
              <a:t> 9 Aprile 2008, n.81</a:t>
            </a:r>
            <a:br>
              <a:rPr lang="it-IT" dirty="0"/>
            </a:br>
            <a:endParaRPr lang="it-IT" dirty="0"/>
          </a:p>
        </p:txBody>
      </p:sp>
      <p:sp>
        <p:nvSpPr>
          <p:cNvPr id="3" name="Segnaposto contenuto 2"/>
          <p:cNvSpPr>
            <a:spLocks noGrp="1"/>
          </p:cNvSpPr>
          <p:nvPr>
            <p:ph idx="1"/>
          </p:nvPr>
        </p:nvSpPr>
        <p:spPr>
          <a:xfrm>
            <a:off x="457200" y="928670"/>
            <a:ext cx="8229600" cy="5572164"/>
          </a:xfrm>
        </p:spPr>
        <p:txBody>
          <a:bodyPr>
            <a:normAutofit fontScale="77500" lnSpcReduction="20000"/>
          </a:bodyPr>
          <a:lstStyle/>
          <a:p>
            <a:pPr algn="just">
              <a:buNone/>
            </a:pPr>
            <a:r>
              <a:rPr lang="it-IT" dirty="0"/>
              <a:t>Con l’approvazione definitiva del citato decreto prende corpo in Italia il progetto di coordinare e razionalizzare in un unico testo la complessa normativa in materia di salute e sicurezza sul lavoro. Con l’entrata in vigore delle nuove disposizioni sono state abrogate, salvo poche eccezioni, le principali normative fino ad allora esistenti (626/94, 494/96, DPR 547/55, 164/56, 303/56).</a:t>
            </a:r>
          </a:p>
          <a:p>
            <a:pPr algn="just"/>
            <a:r>
              <a:rPr lang="it-IT" dirty="0"/>
              <a:t>Si applica a tutti i settori di attività pubblici e privati, scuola inclusa.  </a:t>
            </a:r>
          </a:p>
          <a:p>
            <a:pPr algn="just"/>
            <a:r>
              <a:rPr lang="it-IT" dirty="0"/>
              <a:t>Interessa tutte le tipologie di rischio.</a:t>
            </a:r>
          </a:p>
          <a:p>
            <a:pPr algn="just"/>
            <a:r>
              <a:rPr lang="it-IT" dirty="0"/>
              <a:t> Si estende ad ogni forma di lavoro, anche  atipico ed in parte anche a lavoratori autonomi.  </a:t>
            </a:r>
          </a:p>
          <a:p>
            <a:pPr algn="just"/>
            <a:r>
              <a:rPr lang="it-IT" dirty="0"/>
              <a:t>Equipara gli studenti in tirocinio e in laboratorio a lavoratori.  </a:t>
            </a:r>
          </a:p>
          <a:p>
            <a:pPr algn="just"/>
            <a:r>
              <a:rPr lang="it-IT" dirty="0"/>
              <a:t>Si compone di 306 articoli e 51 allegati tecnici.</a:t>
            </a:r>
          </a:p>
          <a:p>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normativa europea</a:t>
            </a:r>
            <a:br>
              <a:rPr lang="it-IT" dirty="0"/>
            </a:br>
            <a:endParaRPr lang="it-IT" dirty="0"/>
          </a:p>
        </p:txBody>
      </p:sp>
      <p:sp>
        <p:nvSpPr>
          <p:cNvPr id="3" name="Segnaposto contenuto 2"/>
          <p:cNvSpPr>
            <a:spLocks noGrp="1"/>
          </p:cNvSpPr>
          <p:nvPr>
            <p:ph idx="1"/>
          </p:nvPr>
        </p:nvSpPr>
        <p:spPr>
          <a:xfrm>
            <a:off x="457200" y="1600200"/>
            <a:ext cx="8229600" cy="4900634"/>
          </a:xfrm>
        </p:spPr>
        <p:txBody>
          <a:bodyPr>
            <a:normAutofit/>
          </a:bodyPr>
          <a:lstStyle/>
          <a:p>
            <a:r>
              <a:rPr lang="it-IT" dirty="0"/>
              <a:t>La normativa di igiene e sicurezza si è evoluta dagli anni ’90 anche grazie alle norme della comunità europea. </a:t>
            </a:r>
          </a:p>
          <a:p>
            <a:r>
              <a:rPr lang="it-IT" dirty="0"/>
              <a:t>Direttive - devono essere recepite dai singoli stati membri. </a:t>
            </a:r>
          </a:p>
          <a:p>
            <a:r>
              <a:rPr lang="it-IT" dirty="0"/>
              <a:t>Regolamenti - sono cogenti e direttamente applicabili. </a:t>
            </a:r>
          </a:p>
          <a:p>
            <a:r>
              <a:rPr lang="it-IT" dirty="0"/>
              <a:t>Decisioni - sono cogenti verso i singoli stati membri destinatari.</a:t>
            </a:r>
          </a:p>
          <a:p>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Altre norme</a:t>
            </a:r>
            <a:br>
              <a:rPr lang="it-IT" dirty="0"/>
            </a:br>
            <a:endParaRPr lang="it-IT" dirty="0"/>
          </a:p>
        </p:txBody>
      </p:sp>
      <p:sp>
        <p:nvSpPr>
          <p:cNvPr id="3" name="Segnaposto contenuto 2"/>
          <p:cNvSpPr>
            <a:spLocks noGrp="1"/>
          </p:cNvSpPr>
          <p:nvPr>
            <p:ph idx="1"/>
          </p:nvPr>
        </p:nvSpPr>
        <p:spPr>
          <a:xfrm>
            <a:off x="457200" y="1600200"/>
            <a:ext cx="8229600" cy="4900634"/>
          </a:xfrm>
        </p:spPr>
        <p:txBody>
          <a:bodyPr>
            <a:normAutofit lnSpcReduction="10000"/>
          </a:bodyPr>
          <a:lstStyle/>
          <a:p>
            <a:r>
              <a:rPr lang="it-IT" dirty="0"/>
              <a:t>Edilizia scolastica Legge 5 Agosto 1975, n.412  </a:t>
            </a:r>
          </a:p>
          <a:p>
            <a:r>
              <a:rPr lang="it-IT" dirty="0"/>
              <a:t>Edilizia scolastica DM 18/12/1975  </a:t>
            </a:r>
          </a:p>
          <a:p>
            <a:r>
              <a:rPr lang="it-IT" dirty="0"/>
              <a:t>Prevenzione incendi nell’edilizia scolastica DM 26/08/1992 e DM 7/8/2017  </a:t>
            </a:r>
          </a:p>
          <a:p>
            <a:r>
              <a:rPr lang="it-IT" dirty="0"/>
              <a:t>Edilizia scolastica Legge 11 Gennaio 1996, n.23  </a:t>
            </a:r>
          </a:p>
          <a:p>
            <a:r>
              <a:rPr lang="it-IT" dirty="0"/>
              <a:t>Sicurezza antincendio sul lavoro DM 10/03/1998  </a:t>
            </a:r>
          </a:p>
          <a:p>
            <a:r>
              <a:rPr lang="it-IT" dirty="0"/>
              <a:t>Primo soccorso DM 15/07/2003, n. 388 </a:t>
            </a:r>
          </a:p>
          <a:p>
            <a:r>
              <a:rPr lang="it-IT" dirty="0"/>
              <a:t> Impianti tecnologici DM 22/01/2008, n. 37</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L’informazione</a:t>
            </a:r>
            <a:br>
              <a:rPr lang="it-IT" dirty="0"/>
            </a:br>
            <a:endParaRPr lang="it-IT" dirty="0"/>
          </a:p>
        </p:txBody>
      </p:sp>
      <p:sp>
        <p:nvSpPr>
          <p:cNvPr id="3" name="Segnaposto contenuto 2"/>
          <p:cNvSpPr>
            <a:spLocks noGrp="1"/>
          </p:cNvSpPr>
          <p:nvPr>
            <p:ph idx="1"/>
          </p:nvPr>
        </p:nvSpPr>
        <p:spPr>
          <a:xfrm>
            <a:off x="457200" y="1142984"/>
            <a:ext cx="8229600" cy="5286412"/>
          </a:xfrm>
        </p:spPr>
        <p:txBody>
          <a:bodyPr>
            <a:normAutofit fontScale="92500" lnSpcReduction="20000"/>
          </a:bodyPr>
          <a:lstStyle/>
          <a:p>
            <a:pPr algn="just">
              <a:buNone/>
            </a:pPr>
            <a:r>
              <a:rPr lang="it-IT" dirty="0"/>
              <a:t>L’informazione riguarda le misure generali di prevenzione e protezione dai rischi; è destinata a tutti i lavoratori ed il contenuto deve essere facilmente comprensibile. Si supporta l’intervento di informazione con semplici documenti divulgativi quali opuscoli, presentazioni, circolari, avvisi, cartelli. L’informazione dei lavoratori deve essere effettuata nei riguardi di:  </a:t>
            </a:r>
          </a:p>
          <a:p>
            <a:pPr algn="just"/>
            <a:r>
              <a:rPr lang="it-IT" dirty="0"/>
              <a:t>rischi generici e specifici in azienda</a:t>
            </a:r>
          </a:p>
          <a:p>
            <a:pPr algn="just"/>
            <a:r>
              <a:rPr lang="it-IT" dirty="0"/>
              <a:t>procedure di emergenza</a:t>
            </a:r>
          </a:p>
          <a:p>
            <a:pPr algn="just"/>
            <a:r>
              <a:rPr lang="it-IT" dirty="0"/>
              <a:t>organigramma in materia di SSL</a:t>
            </a:r>
          </a:p>
          <a:p>
            <a:pPr algn="just"/>
            <a:r>
              <a:rPr lang="it-IT" dirty="0"/>
              <a:t> misure di prevenzione e protezione  adottate.</a:t>
            </a:r>
          </a:p>
          <a:p>
            <a:endParaRPr lang="it-IT"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norme tecniche</a:t>
            </a:r>
            <a:br>
              <a:rPr lang="it-IT" dirty="0"/>
            </a:br>
            <a:endParaRPr lang="it-IT" dirty="0"/>
          </a:p>
        </p:txBody>
      </p:sp>
      <p:sp>
        <p:nvSpPr>
          <p:cNvPr id="3" name="Segnaposto contenuto 2"/>
          <p:cNvSpPr>
            <a:spLocks noGrp="1"/>
          </p:cNvSpPr>
          <p:nvPr>
            <p:ph idx="1"/>
          </p:nvPr>
        </p:nvSpPr>
        <p:spPr>
          <a:xfrm>
            <a:off x="571472" y="1285860"/>
            <a:ext cx="8229600" cy="5143536"/>
          </a:xfrm>
        </p:spPr>
        <p:txBody>
          <a:bodyPr>
            <a:normAutofit fontScale="85000" lnSpcReduction="10000"/>
          </a:bodyPr>
          <a:lstStyle/>
          <a:p>
            <a:pPr algn="just">
              <a:buNone/>
            </a:pPr>
            <a:r>
              <a:rPr lang="it-IT" dirty="0"/>
              <a:t>Sono specifiche tecniche approvate e pubblicate da un’organizzazione internazionale, da un organismo europeo o da un organismo nazionale di normalizzazione, standardizzazione e unificazione. Pur essendone facoltativa l’applicazione, l’utilizzo garantisce sicurezza e rispetto della regola d’arte.</a:t>
            </a:r>
          </a:p>
          <a:p>
            <a:pPr algn="just">
              <a:buNone/>
            </a:pPr>
            <a:r>
              <a:rPr lang="it-IT" dirty="0"/>
              <a:t>Secondo la Direttiva Europea 98/34/CE del 22 giugno 1998 la norma è una specifica tecnica approvata da un organismo riconosciuto a svolgere attività normativa, la cui osservanza non sia obbligatoria e che appartenga ad una delle seguenti categorie: norma internazionale (ISO) - norma europea (EN) - norma nazionale (UNI).</a:t>
            </a:r>
          </a:p>
          <a:p>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sistema istituzionale</a:t>
            </a:r>
            <a:br>
              <a:rPr lang="it-IT" dirty="0"/>
            </a:br>
            <a:endParaRPr lang="it-IT" dirty="0"/>
          </a:p>
        </p:txBody>
      </p:sp>
      <p:sp>
        <p:nvSpPr>
          <p:cNvPr id="3" name="Segnaposto contenuto 2"/>
          <p:cNvSpPr>
            <a:spLocks noGrp="1"/>
          </p:cNvSpPr>
          <p:nvPr>
            <p:ph idx="1"/>
          </p:nvPr>
        </p:nvSpPr>
        <p:spPr>
          <a:xfrm>
            <a:off x="457200" y="1600200"/>
            <a:ext cx="8229600" cy="4900634"/>
          </a:xfrm>
        </p:spPr>
        <p:txBody>
          <a:bodyPr>
            <a:normAutofit lnSpcReduction="10000"/>
          </a:bodyPr>
          <a:lstStyle/>
          <a:p>
            <a:pPr algn="just">
              <a:buNone/>
            </a:pPr>
            <a:r>
              <a:rPr lang="it-IT" dirty="0"/>
              <a:t>Le competenze in materia di salute e sicurezza sul lavoro coinvolgono, a livello di amministrazione statale, il Ministero del lavoro e delle politiche sociali (presso il Ministero del lavoro è istituito un Comitato per l’indirizzo e la valutazione delle politiche attive e per il coordinamento nazionale delle attività di vigilanza in materia di salute e sicurezza sul lavoro. </a:t>
            </a:r>
            <a:r>
              <a:rPr lang="it-IT" dirty="0" err="1"/>
              <a:t>D.Lgs</a:t>
            </a:r>
            <a:r>
              <a:rPr lang="it-IT" dirty="0"/>
              <a:t> 81/2008 art. 5)  ed il Ministero della salute.</a:t>
            </a:r>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Commissione Consultiva permanente</a:t>
            </a:r>
            <a:br>
              <a:rPr lang="it-IT" dirty="0"/>
            </a:br>
            <a:endParaRPr lang="it-IT" dirty="0"/>
          </a:p>
        </p:txBody>
      </p:sp>
      <p:sp>
        <p:nvSpPr>
          <p:cNvPr id="3" name="Segnaposto contenuto 2"/>
          <p:cNvSpPr>
            <a:spLocks noGrp="1"/>
          </p:cNvSpPr>
          <p:nvPr>
            <p:ph idx="1"/>
          </p:nvPr>
        </p:nvSpPr>
        <p:spPr/>
        <p:txBody>
          <a:bodyPr/>
          <a:lstStyle/>
          <a:p>
            <a:pPr algn="just">
              <a:buNone/>
            </a:pPr>
            <a:r>
              <a:rPr lang="it-IT" dirty="0"/>
              <a:t>Espressamente prevista dall’art. 6 del </a:t>
            </a:r>
            <a:r>
              <a:rPr lang="it-IT" dirty="0" err="1"/>
              <a:t>D.Lgs.</a:t>
            </a:r>
            <a:r>
              <a:rPr lang="it-IT" dirty="0"/>
              <a:t> 81/2008 ha importanti compiti di carattere principalmente consultivo in materia di salute e sicurezza sul lavoro. </a:t>
            </a:r>
            <a:r>
              <a:rPr lang="it-IT" dirty="0" err="1"/>
              <a:t>D.Lgs.</a:t>
            </a:r>
            <a:r>
              <a:rPr lang="it-IT" dirty="0"/>
              <a:t> 81/2008 art. 6.</a:t>
            </a:r>
          </a:p>
          <a:p>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 Comitati regionali di coordinamento</a:t>
            </a:r>
            <a:br>
              <a:rPr lang="it-IT" dirty="0"/>
            </a:br>
            <a:endParaRPr lang="it-IT" dirty="0"/>
          </a:p>
        </p:txBody>
      </p:sp>
      <p:sp>
        <p:nvSpPr>
          <p:cNvPr id="3" name="Segnaposto contenuto 2"/>
          <p:cNvSpPr>
            <a:spLocks noGrp="1"/>
          </p:cNvSpPr>
          <p:nvPr>
            <p:ph idx="1"/>
          </p:nvPr>
        </p:nvSpPr>
        <p:spPr/>
        <p:txBody>
          <a:bodyPr/>
          <a:lstStyle/>
          <a:p>
            <a:pPr algn="just">
              <a:buNone/>
            </a:pPr>
            <a:r>
              <a:rPr lang="it-IT" dirty="0"/>
              <a:t>Al fine di realizzare una programmazione coordinata di interventi nonché uniformità degli stessi ed il necessario raccordo con il sistema istituzionale, presso ogni Regione e Provincia autonoma opera un Comitato regionale di coordinamento. </a:t>
            </a:r>
            <a:r>
              <a:rPr lang="it-IT" dirty="0" err="1"/>
              <a:t>D.Lgs.</a:t>
            </a:r>
            <a:r>
              <a:rPr lang="it-IT" dirty="0"/>
              <a:t> 81/2008 art. 7.</a:t>
            </a:r>
          </a:p>
          <a:p>
            <a:pPr>
              <a:buNone/>
            </a:pP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Sistema Informativo nazionale</a:t>
            </a:r>
            <a:br>
              <a:rPr lang="it-IT" dirty="0"/>
            </a:br>
            <a:endParaRPr lang="it-IT" dirty="0"/>
          </a:p>
        </p:txBody>
      </p:sp>
      <p:sp>
        <p:nvSpPr>
          <p:cNvPr id="3" name="Segnaposto contenuto 2"/>
          <p:cNvSpPr>
            <a:spLocks noGrp="1"/>
          </p:cNvSpPr>
          <p:nvPr>
            <p:ph idx="1"/>
          </p:nvPr>
        </p:nvSpPr>
        <p:spPr/>
        <p:txBody>
          <a:bodyPr/>
          <a:lstStyle/>
          <a:p>
            <a:pPr algn="just">
              <a:buNone/>
            </a:pPr>
            <a:r>
              <a:rPr lang="it-IT" dirty="0"/>
              <a:t>Il Sistema Informativo Nazionale per la Prevenzione (SINP) è espressamente previsto dall’art.8 del </a:t>
            </a:r>
            <a:r>
              <a:rPr lang="it-IT" dirty="0" err="1"/>
              <a:t>D.Lgs.</a:t>
            </a:r>
            <a:r>
              <a:rPr lang="it-IT" dirty="0"/>
              <a:t> 81/2008 al fine di fornire dati utili per orientare, programmare, pianificare e valutare l’efficacia delle attività di prevenzione degli infortuni e delle malattie professionali. (D. Lgs. 81/2008 art. 8).</a:t>
            </a:r>
          </a:p>
          <a:p>
            <a:pPr>
              <a:buNone/>
            </a:pPr>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L’INAIL</a:t>
            </a:r>
            <a:br>
              <a:rPr lang="it-IT" dirty="0"/>
            </a:br>
            <a:endParaRPr lang="it-IT" dirty="0"/>
          </a:p>
        </p:txBody>
      </p:sp>
      <p:sp>
        <p:nvSpPr>
          <p:cNvPr id="3" name="Segnaposto contenuto 2"/>
          <p:cNvSpPr>
            <a:spLocks noGrp="1"/>
          </p:cNvSpPr>
          <p:nvPr>
            <p:ph idx="1"/>
          </p:nvPr>
        </p:nvSpPr>
        <p:spPr>
          <a:xfrm>
            <a:off x="457200" y="1285860"/>
            <a:ext cx="8229600" cy="5357850"/>
          </a:xfrm>
        </p:spPr>
        <p:txBody>
          <a:bodyPr>
            <a:normAutofit fontScale="85000" lnSpcReduction="10000"/>
          </a:bodyPr>
          <a:lstStyle/>
          <a:p>
            <a:pPr algn="just">
              <a:buNone/>
            </a:pPr>
            <a:r>
              <a:rPr lang="it-IT" dirty="0"/>
              <a:t>L’INAIL, Istituto Nazionale Assicurazione contro gli Infortuni sul Lavoro, persegue una pluralità di obiettivi: ridurre il fenomeno infortunistico; assicurare i lavoratori che svolgono attività a rischio; garantire il reinserimento nella vita lavorativa degli infortunati sul lavoro. L’Ente svolge anche le attività di ricerca, pubblicazione scientifica, certificazione e verifica che erano in capo all’ISPESL. L’assicurazione, obbligatoria per tutti i datori di lavoro che occupano lavoratori dipendenti e parasubordinati nelle attività che la legge individua come rischiose, tutela il lavoratore contro i danni derivanti da infortuni e malattie professionali causati dalla attività lavorativa.</a:t>
            </a:r>
          </a:p>
          <a:p>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ATS</a:t>
            </a:r>
            <a:br>
              <a:rPr lang="it-IT" dirty="0"/>
            </a:br>
            <a:endParaRPr lang="it-IT" dirty="0"/>
          </a:p>
        </p:txBody>
      </p:sp>
      <p:sp>
        <p:nvSpPr>
          <p:cNvPr id="3" name="Segnaposto contenuto 2"/>
          <p:cNvSpPr>
            <a:spLocks noGrp="1"/>
          </p:cNvSpPr>
          <p:nvPr>
            <p:ph idx="1"/>
          </p:nvPr>
        </p:nvSpPr>
        <p:spPr>
          <a:xfrm>
            <a:off x="457200" y="1600200"/>
            <a:ext cx="8229600" cy="4900634"/>
          </a:xfrm>
        </p:spPr>
        <p:txBody>
          <a:bodyPr>
            <a:normAutofit lnSpcReduction="10000"/>
          </a:bodyPr>
          <a:lstStyle/>
          <a:p>
            <a:pPr algn="just">
              <a:buNone/>
            </a:pPr>
            <a:r>
              <a:rPr lang="it-IT" dirty="0"/>
              <a:t>Alle Agenzie di Tutela della Salute (ex Aziende Sanitarie Locali) competenti per territorio, in base all’art. 13 del DLgs 81/2008 ed a quanto previsto dall’art. 21 della Legge 23/12/1978, n.833 (Istituzione del SSN) sono attribuiti anche i compiti di vigilanza, in materia di prevenzione, igiene e controllo sullo stato di salute dei lavoratori. Operano attraverso le U.O. Prevenzione e Sicurezza negli Ambienti di Lavoro (PSAL).</a:t>
            </a:r>
          </a:p>
          <a:p>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L’Ispettorato del Lavoro</a:t>
            </a:r>
            <a:br>
              <a:rPr lang="it-IT" dirty="0"/>
            </a:br>
            <a:endParaRPr lang="it-IT" dirty="0"/>
          </a:p>
        </p:txBody>
      </p:sp>
      <p:sp>
        <p:nvSpPr>
          <p:cNvPr id="3" name="Segnaposto contenuto 2"/>
          <p:cNvSpPr>
            <a:spLocks noGrp="1"/>
          </p:cNvSpPr>
          <p:nvPr>
            <p:ph idx="1"/>
          </p:nvPr>
        </p:nvSpPr>
        <p:spPr/>
        <p:txBody>
          <a:bodyPr/>
          <a:lstStyle/>
          <a:p>
            <a:pPr algn="just">
              <a:buNone/>
            </a:pPr>
            <a:r>
              <a:rPr lang="it-IT" dirty="0"/>
              <a:t>All’Ispettorato del Lavoro spettano compiti di vigilanza sulle attività lavorative caratterizzate da rischi particolarmente elevati (cantieri, costruzioni edili, opere stradali e ferroviarie, gallerie, uso di esplosivi …) o rapporti di lavoro speciali (ad esempio apprendisti, adolescenti, invalidi civili, lavoratrici madri).</a:t>
            </a:r>
          </a:p>
          <a:p>
            <a:pPr>
              <a:buNone/>
            </a:pP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 VVFF</a:t>
            </a:r>
            <a:br>
              <a:rPr lang="it-IT" dirty="0"/>
            </a:br>
            <a:endParaRPr lang="it-IT" dirty="0"/>
          </a:p>
        </p:txBody>
      </p:sp>
      <p:sp>
        <p:nvSpPr>
          <p:cNvPr id="3" name="Segnaposto contenuto 2"/>
          <p:cNvSpPr>
            <a:spLocks noGrp="1"/>
          </p:cNvSpPr>
          <p:nvPr>
            <p:ph idx="1"/>
          </p:nvPr>
        </p:nvSpPr>
        <p:spPr/>
        <p:txBody>
          <a:bodyPr/>
          <a:lstStyle/>
          <a:p>
            <a:pPr algn="just">
              <a:buNone/>
            </a:pPr>
            <a:r>
              <a:rPr lang="it-IT" dirty="0"/>
              <a:t>Nel campo della sicurezza sul lavoro al Corpo Nazionale dei Vigili del Fuoco spettano competenze </a:t>
            </a:r>
            <a:r>
              <a:rPr lang="it-IT" dirty="0" err="1"/>
              <a:t>autorizzative</a:t>
            </a:r>
            <a:r>
              <a:rPr lang="it-IT" dirty="0"/>
              <a:t>, ispettive e di vigilanza in materia di prevenzione incendi.</a:t>
            </a:r>
          </a:p>
          <a:p>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Gli Organismi paritetici</a:t>
            </a:r>
            <a:br>
              <a:rPr lang="it-IT" dirty="0"/>
            </a:br>
            <a:endParaRPr lang="it-IT" dirty="0"/>
          </a:p>
        </p:txBody>
      </p:sp>
      <p:sp>
        <p:nvSpPr>
          <p:cNvPr id="3" name="Segnaposto contenuto 2"/>
          <p:cNvSpPr>
            <a:spLocks noGrp="1"/>
          </p:cNvSpPr>
          <p:nvPr>
            <p:ph idx="1"/>
          </p:nvPr>
        </p:nvSpPr>
        <p:spPr>
          <a:xfrm>
            <a:off x="457200" y="1285860"/>
            <a:ext cx="8229600" cy="5286412"/>
          </a:xfrm>
        </p:spPr>
        <p:txBody>
          <a:bodyPr>
            <a:normAutofit lnSpcReduction="10000"/>
          </a:bodyPr>
          <a:lstStyle/>
          <a:p>
            <a:pPr algn="just">
              <a:buNone/>
            </a:pPr>
            <a:r>
              <a:rPr lang="it-IT" dirty="0"/>
              <a:t>Sono costituiti ad iniziativa di una o più associazioni dei datori di lavoro e dei prestatori di lavoro comparativamente più rappresentative sul piano nazionale, quali sedi privilegiate per:  </a:t>
            </a:r>
          </a:p>
          <a:p>
            <a:pPr algn="just"/>
            <a:r>
              <a:rPr lang="it-IT" dirty="0"/>
              <a:t>programmazione di attività formative;</a:t>
            </a:r>
          </a:p>
          <a:p>
            <a:pPr algn="just"/>
            <a:r>
              <a:rPr lang="it-IT" dirty="0"/>
              <a:t> elaborazione e raccolta di buone prassi prevenzionistiche;  </a:t>
            </a:r>
          </a:p>
          <a:p>
            <a:pPr algn="just"/>
            <a:r>
              <a:rPr lang="it-IT" dirty="0"/>
              <a:t>sviluppo di azioni inerenti salute e sicurezza;</a:t>
            </a:r>
          </a:p>
          <a:p>
            <a:pPr algn="just"/>
            <a:r>
              <a:rPr lang="it-IT" dirty="0"/>
              <a:t> assistenza alle imprese.</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formazione</a:t>
            </a:r>
            <a:br>
              <a:rPr lang="it-IT" dirty="0"/>
            </a:br>
            <a:endParaRPr lang="it-IT" dirty="0"/>
          </a:p>
        </p:txBody>
      </p:sp>
      <p:sp>
        <p:nvSpPr>
          <p:cNvPr id="3" name="Segnaposto contenuto 2"/>
          <p:cNvSpPr>
            <a:spLocks noGrp="1"/>
          </p:cNvSpPr>
          <p:nvPr>
            <p:ph idx="1"/>
          </p:nvPr>
        </p:nvSpPr>
        <p:spPr/>
        <p:txBody>
          <a:bodyPr/>
          <a:lstStyle/>
          <a:p>
            <a:pPr algn="just">
              <a:buNone/>
            </a:pPr>
            <a:r>
              <a:rPr lang="it-IT" dirty="0"/>
              <a:t>E’ un’attività didattica progettata e strutturata con lo scopo di assicurare al lavoratore una formazione sufficiente ed adeguata in materia di salute e sicurezza sul lavoro. L’informazione e la formazione dei lavoratori sono obblighi, anche delegabili, che ricadono sul datore di lavoro.</a:t>
            </a:r>
          </a:p>
          <a:p>
            <a:endParaRPr lang="it-IT"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Gli Enti bilaterali</a:t>
            </a:r>
            <a:br>
              <a:rPr lang="it-IT" dirty="0"/>
            </a:br>
            <a:endParaRPr lang="it-IT" dirty="0"/>
          </a:p>
        </p:txBody>
      </p:sp>
      <p:sp>
        <p:nvSpPr>
          <p:cNvPr id="3" name="Segnaposto contenuto 2"/>
          <p:cNvSpPr>
            <a:spLocks noGrp="1"/>
          </p:cNvSpPr>
          <p:nvPr>
            <p:ph idx="1"/>
          </p:nvPr>
        </p:nvSpPr>
        <p:spPr>
          <a:xfrm>
            <a:off x="457200" y="1600200"/>
            <a:ext cx="8229600" cy="4829196"/>
          </a:xfrm>
        </p:spPr>
        <p:txBody>
          <a:bodyPr/>
          <a:lstStyle/>
          <a:p>
            <a:pPr algn="just">
              <a:buNone/>
            </a:pPr>
            <a:r>
              <a:rPr lang="it-IT" dirty="0"/>
              <a:t>A differenza degli organismi paritetici che trovano definizione nel </a:t>
            </a:r>
            <a:r>
              <a:rPr lang="it-IT" dirty="0" err="1"/>
              <a:t>D.Lgs</a:t>
            </a:r>
            <a:r>
              <a:rPr lang="it-IT" dirty="0"/>
              <a:t> 81/2008, gli enti bilaterali sono previsti dal </a:t>
            </a:r>
            <a:r>
              <a:rPr lang="it-IT" dirty="0" err="1"/>
              <a:t>D.Lgs</a:t>
            </a:r>
            <a:r>
              <a:rPr lang="it-IT" dirty="0"/>
              <a:t> 276/2003 e fanno più esplicitamente riferimento al mercato del lavoro. Ai fini della sicurezza sul lavoro tali enti possono rappresentare un riferimento per tutte le iniziative di formazione.</a:t>
            </a:r>
          </a:p>
          <a:p>
            <a:pPr>
              <a:buNone/>
            </a:pPr>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denuncia d’infortunio</a:t>
            </a:r>
            <a:br>
              <a:rPr lang="it-IT" dirty="0"/>
            </a:br>
            <a:endParaRPr lang="it-IT" dirty="0"/>
          </a:p>
        </p:txBody>
      </p:sp>
      <p:sp>
        <p:nvSpPr>
          <p:cNvPr id="3" name="Segnaposto contenuto 2"/>
          <p:cNvSpPr>
            <a:spLocks noGrp="1"/>
          </p:cNvSpPr>
          <p:nvPr>
            <p:ph idx="1"/>
          </p:nvPr>
        </p:nvSpPr>
        <p:spPr>
          <a:xfrm>
            <a:off x="457200" y="1600200"/>
            <a:ext cx="8229600" cy="4900634"/>
          </a:xfrm>
        </p:spPr>
        <p:txBody>
          <a:bodyPr>
            <a:normAutofit fontScale="92500" lnSpcReduction="10000"/>
          </a:bodyPr>
          <a:lstStyle/>
          <a:p>
            <a:pPr algn="just">
              <a:buNone/>
            </a:pPr>
            <a:r>
              <a:rPr lang="it-IT" dirty="0"/>
              <a:t>La denuncia d’infortunio, ai fini assicurativi, deve essere presentata all’INAIL territorialmente competente, in modalità telematica, dal datore di lavoro o dal dirigente, entro 48 ore dalla ricezione del certificato medico, se la prognosi è superiore ai tre giorni. Il datore di lavoro deve fare denuncia all’Autorità locale di P.S. (Sindaco o Questura). Ai soli fini statistici ed informativi devono essere comunicati dati e informazioni di infortuni che comportano l’assenza dal lavoro di almeno un giorno, escluso quello dell’evento.</a:t>
            </a:r>
          </a:p>
          <a:p>
            <a:pPr>
              <a:buNone/>
            </a:pPr>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Indice di frequenza</a:t>
            </a:r>
            <a:br>
              <a:rPr lang="it-IT" dirty="0"/>
            </a:br>
            <a:endParaRPr lang="it-IT" dirty="0"/>
          </a:p>
        </p:txBody>
      </p:sp>
      <p:sp>
        <p:nvSpPr>
          <p:cNvPr id="3" name="Segnaposto contenuto 2"/>
          <p:cNvSpPr>
            <a:spLocks noGrp="1"/>
          </p:cNvSpPr>
          <p:nvPr>
            <p:ph idx="1"/>
          </p:nvPr>
        </p:nvSpPr>
        <p:spPr>
          <a:xfrm>
            <a:off x="457200" y="1600201"/>
            <a:ext cx="8229600" cy="2400304"/>
          </a:xfrm>
        </p:spPr>
        <p:txBody>
          <a:bodyPr/>
          <a:lstStyle/>
          <a:p>
            <a:pPr algn="just">
              <a:buNone/>
            </a:pPr>
            <a:r>
              <a:rPr lang="it-IT" dirty="0"/>
              <a:t>Si usa l’indice di frequenza per esprimere il numero di infortuni per milione di ore lavorate.</a:t>
            </a:r>
          </a:p>
          <a:p>
            <a:pPr>
              <a:buNone/>
            </a:pPr>
            <a:endParaRPr lang="it-IT"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Indice di incidenza</a:t>
            </a:r>
            <a:br>
              <a:rPr lang="it-IT" dirty="0"/>
            </a:br>
            <a:endParaRPr lang="it-IT" dirty="0"/>
          </a:p>
        </p:txBody>
      </p:sp>
      <p:sp>
        <p:nvSpPr>
          <p:cNvPr id="3" name="Segnaposto contenuto 2"/>
          <p:cNvSpPr>
            <a:spLocks noGrp="1"/>
          </p:cNvSpPr>
          <p:nvPr>
            <p:ph idx="1"/>
          </p:nvPr>
        </p:nvSpPr>
        <p:spPr/>
        <p:txBody>
          <a:bodyPr/>
          <a:lstStyle/>
          <a:p>
            <a:pPr algn="just">
              <a:buNone/>
            </a:pPr>
            <a:r>
              <a:rPr lang="it-IT" dirty="0"/>
              <a:t>Rappresenta il numero di infortuni denunciati ogni 1.000 lavoratori occupati. E’ un ottimo strumento di confronto tra periodi diversi poiché tiene in debita considerazione il numero di lavoratori occupati.</a:t>
            </a:r>
          </a:p>
          <a:p>
            <a:pPr>
              <a:buNone/>
            </a:pPr>
            <a:endParaRPr lang="it-IT"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Infortuni nella scuola</a:t>
            </a:r>
            <a:br>
              <a:rPr lang="it-IT" dirty="0"/>
            </a:br>
            <a:endParaRPr lang="it-IT" dirty="0"/>
          </a:p>
        </p:txBody>
      </p:sp>
      <p:sp>
        <p:nvSpPr>
          <p:cNvPr id="3" name="Segnaposto contenuto 2"/>
          <p:cNvSpPr>
            <a:spLocks noGrp="1"/>
          </p:cNvSpPr>
          <p:nvPr>
            <p:ph idx="1"/>
          </p:nvPr>
        </p:nvSpPr>
        <p:spPr/>
        <p:txBody>
          <a:bodyPr/>
          <a:lstStyle/>
          <a:p>
            <a:pPr algn="just">
              <a:buNone/>
            </a:pPr>
            <a:r>
              <a:rPr lang="it-IT" dirty="0"/>
              <a:t>Anche nella Scuola ci si infortuna: </a:t>
            </a:r>
          </a:p>
          <a:p>
            <a:pPr algn="just"/>
            <a:r>
              <a:rPr lang="it-IT" dirty="0"/>
              <a:t>77.000 circa infortuni a studenti (denunce pervenute all’INAIL dalle scuole pubbliche statali); </a:t>
            </a:r>
          </a:p>
          <a:p>
            <a:pPr algn="just"/>
            <a:r>
              <a:rPr lang="it-IT" dirty="0"/>
              <a:t>15.000 infortuni a insegnanti.</a:t>
            </a:r>
          </a:p>
          <a:p>
            <a:pPr algn="just"/>
            <a:endParaRPr lang="it-IT" dirty="0"/>
          </a:p>
          <a:p>
            <a:pPr marL="0" indent="0" algn="just">
              <a:buNone/>
            </a:pPr>
            <a:endParaRPr lang="it-IT" dirty="0"/>
          </a:p>
          <a:p>
            <a:pPr algn="just">
              <a:buNone/>
            </a:pPr>
            <a:r>
              <a:rPr lang="it-IT" dirty="0"/>
              <a:t>(anno 2015 - dati INAIL)</a:t>
            </a:r>
          </a:p>
          <a:p>
            <a:pPr>
              <a:buNone/>
            </a:pP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Malattie professionali</a:t>
            </a:r>
            <a:br>
              <a:rPr lang="it-IT" dirty="0"/>
            </a:br>
            <a:endParaRPr lang="it-IT" dirty="0"/>
          </a:p>
        </p:txBody>
      </p:sp>
      <p:sp>
        <p:nvSpPr>
          <p:cNvPr id="3" name="Segnaposto contenuto 2"/>
          <p:cNvSpPr>
            <a:spLocks noGrp="1"/>
          </p:cNvSpPr>
          <p:nvPr>
            <p:ph idx="1"/>
          </p:nvPr>
        </p:nvSpPr>
        <p:spPr/>
        <p:txBody>
          <a:bodyPr/>
          <a:lstStyle/>
          <a:p>
            <a:pPr algn="just">
              <a:buNone/>
            </a:pPr>
            <a:r>
              <a:rPr lang="it-IT" dirty="0"/>
              <a:t>Malattia causata da una graduale, lenta e progressiva azione lesiva sull’organismo del lavoratore, contratta per l’esposizione a determinati fattori di rischio (polveri, rumore, solventi, vibrazioni, ecc.). </a:t>
            </a:r>
          </a:p>
          <a:p>
            <a:pPr algn="just">
              <a:buNone/>
            </a:pPr>
            <a:r>
              <a:rPr lang="it-IT" dirty="0"/>
              <a:t>E’ nota anche come tecnopatia.</a:t>
            </a:r>
          </a:p>
          <a:p>
            <a:pPr>
              <a:buNone/>
            </a:pPr>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354162"/>
          </a:xfrm>
        </p:spPr>
        <p:txBody>
          <a:bodyPr>
            <a:normAutofit fontScale="90000"/>
          </a:bodyPr>
          <a:lstStyle/>
          <a:p>
            <a:r>
              <a:rPr lang="it-IT" dirty="0"/>
              <a:t>Sicurezza, salute, igiene, pericolo e rischio</a:t>
            </a:r>
            <a:br>
              <a:rPr lang="it-IT" dirty="0"/>
            </a:br>
            <a:endParaRPr lang="it-IT" dirty="0"/>
          </a:p>
        </p:txBody>
      </p:sp>
      <p:sp>
        <p:nvSpPr>
          <p:cNvPr id="3" name="Segnaposto contenuto 2"/>
          <p:cNvSpPr>
            <a:spLocks noGrp="1"/>
          </p:cNvSpPr>
          <p:nvPr>
            <p:ph idx="1"/>
          </p:nvPr>
        </p:nvSpPr>
        <p:spPr>
          <a:xfrm>
            <a:off x="457200" y="1285860"/>
            <a:ext cx="8229600" cy="5214974"/>
          </a:xfrm>
        </p:spPr>
        <p:txBody>
          <a:bodyPr>
            <a:normAutofit fontScale="77500" lnSpcReduction="20000"/>
          </a:bodyPr>
          <a:lstStyle/>
          <a:p>
            <a:pPr algn="just"/>
            <a:r>
              <a:rPr lang="it-IT" b="1" dirty="0"/>
              <a:t>Salute</a:t>
            </a:r>
            <a:r>
              <a:rPr lang="it-IT" dirty="0"/>
              <a:t>: stato di completo benessere fisico, mentale e sociale, non consistente solo in un’assenza di malattia o d’infermità.</a:t>
            </a:r>
          </a:p>
          <a:p>
            <a:pPr algn="just"/>
            <a:r>
              <a:rPr lang="it-IT" b="1" dirty="0"/>
              <a:t>Sicurezza</a:t>
            </a:r>
            <a:r>
              <a:rPr lang="it-IT" dirty="0"/>
              <a:t>: il complesso delle condizioni nelle quali si svolge l’attività in modo tale che sia preservata l’integrità psicofisica del lavoratore. </a:t>
            </a:r>
          </a:p>
          <a:p>
            <a:pPr algn="just"/>
            <a:r>
              <a:rPr lang="it-IT" b="1" dirty="0"/>
              <a:t>Igiene</a:t>
            </a:r>
            <a:r>
              <a:rPr lang="it-IT" dirty="0"/>
              <a:t>: insieme delle condizioni sul lavoro che mirano a mantenere lo stato di salute del lavoratore.</a:t>
            </a:r>
          </a:p>
          <a:p>
            <a:pPr algn="just"/>
            <a:r>
              <a:rPr lang="it-IT" b="1" dirty="0"/>
              <a:t>Pericolo o insicurezza</a:t>
            </a:r>
            <a:r>
              <a:rPr lang="it-IT" dirty="0"/>
              <a:t>: proprietà o qualità intrinseca di un determinato fattore avente il potenziale di causare danni. E’ la funzione complementare della sicurezza. </a:t>
            </a:r>
          </a:p>
          <a:p>
            <a:pPr algn="just"/>
            <a:r>
              <a:rPr lang="it-IT" b="1" dirty="0"/>
              <a:t>Rischio</a:t>
            </a:r>
            <a:r>
              <a:rPr lang="it-IT" dirty="0"/>
              <a:t>: probabilità di raggiungimento del livello potenziale di danno nelle condizioni di impiego o di esposizione ad un determinato fattore o agente oppure alla loro combinazione.</a:t>
            </a:r>
          </a:p>
          <a:p>
            <a:endParaRPr lang="it-IT"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danno</a:t>
            </a:r>
            <a:br>
              <a:rPr lang="it-IT" dirty="0"/>
            </a:br>
            <a:endParaRPr lang="it-IT" dirty="0"/>
          </a:p>
        </p:txBody>
      </p:sp>
      <p:sp>
        <p:nvSpPr>
          <p:cNvPr id="3" name="Segnaposto contenuto 2"/>
          <p:cNvSpPr>
            <a:spLocks noGrp="1"/>
          </p:cNvSpPr>
          <p:nvPr>
            <p:ph idx="1"/>
          </p:nvPr>
        </p:nvSpPr>
        <p:spPr/>
        <p:txBody>
          <a:bodyPr/>
          <a:lstStyle/>
          <a:p>
            <a:pPr algn="just">
              <a:buNone/>
            </a:pPr>
            <a:r>
              <a:rPr lang="it-IT" dirty="0"/>
              <a:t>Il danno è l’evento che può chiudere il circuito tra il pericolo (forse succede) e il rischio (sta succedendo).</a:t>
            </a:r>
          </a:p>
          <a:p>
            <a:pPr>
              <a:buNone/>
            </a:pPr>
            <a:endParaRPr lang="it-IT"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prevenzione</a:t>
            </a:r>
            <a:br>
              <a:rPr lang="it-IT" dirty="0"/>
            </a:br>
            <a:endParaRPr lang="it-IT" dirty="0"/>
          </a:p>
        </p:txBody>
      </p:sp>
      <p:sp>
        <p:nvSpPr>
          <p:cNvPr id="3" name="Segnaposto contenuto 2"/>
          <p:cNvSpPr>
            <a:spLocks noGrp="1"/>
          </p:cNvSpPr>
          <p:nvPr>
            <p:ph idx="1"/>
          </p:nvPr>
        </p:nvSpPr>
        <p:spPr>
          <a:xfrm>
            <a:off x="457200" y="1285860"/>
            <a:ext cx="8229600" cy="4840303"/>
          </a:xfrm>
        </p:spPr>
        <p:txBody>
          <a:bodyPr/>
          <a:lstStyle/>
          <a:p>
            <a:pPr algn="just">
              <a:buNone/>
            </a:pPr>
            <a:r>
              <a:rPr lang="it-IT" dirty="0"/>
              <a:t>Il complesso delle disposizioni o misure necessarie, anche secondo la particolarità del lavoro, l’esperienza e la tecnica, per evitare o diminuire i rischi professionali nel rispetto della salute della popolazione e dell’integrità dell’ambiente esterno. La prevenzione quindi consiste nelle operazioni messe in atto per ridurre la probabilità che si verifichi un determinato evento dannoso.</a:t>
            </a:r>
          </a:p>
          <a:p>
            <a:pPr>
              <a:buNone/>
            </a:pPr>
            <a:endParaRPr lang="it-IT"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gestione della prevenzione</a:t>
            </a:r>
            <a:br>
              <a:rPr lang="it-IT" dirty="0"/>
            </a:br>
            <a:endParaRPr lang="it-IT" dirty="0"/>
          </a:p>
        </p:txBody>
      </p:sp>
      <p:sp>
        <p:nvSpPr>
          <p:cNvPr id="3" name="Segnaposto contenuto 2"/>
          <p:cNvSpPr>
            <a:spLocks noGrp="1"/>
          </p:cNvSpPr>
          <p:nvPr>
            <p:ph idx="1"/>
          </p:nvPr>
        </p:nvSpPr>
        <p:spPr>
          <a:xfrm>
            <a:off x="457200" y="1600200"/>
            <a:ext cx="8229600" cy="4972072"/>
          </a:xfrm>
        </p:spPr>
        <p:txBody>
          <a:bodyPr>
            <a:normAutofit fontScale="77500" lnSpcReduction="20000"/>
          </a:bodyPr>
          <a:lstStyle/>
          <a:p>
            <a:pPr algn="just">
              <a:buNone/>
            </a:pPr>
            <a:r>
              <a:rPr lang="it-IT" dirty="0"/>
              <a:t>La tutela della sicurezza e salute dei lavoratori si articola su alcune attività fondamentali trattate al capo III del titolo I del </a:t>
            </a:r>
            <a:r>
              <a:rPr lang="it-IT" dirty="0" err="1"/>
              <a:t>D.Lgs</a:t>
            </a:r>
            <a:r>
              <a:rPr lang="it-IT" dirty="0"/>
              <a:t> 81/2008.  </a:t>
            </a:r>
          </a:p>
          <a:p>
            <a:pPr algn="just"/>
            <a:r>
              <a:rPr lang="it-IT" dirty="0"/>
              <a:t>Applicazione delle misure generali di tutela ed obblighi</a:t>
            </a:r>
          </a:p>
          <a:p>
            <a:pPr algn="just"/>
            <a:r>
              <a:rPr lang="it-IT" dirty="0"/>
              <a:t> Valutazione dei rischi</a:t>
            </a:r>
          </a:p>
          <a:p>
            <a:pPr algn="just"/>
            <a:r>
              <a:rPr lang="it-IT" dirty="0"/>
              <a:t> Organizzazione del Servizio di Prevenzione e Protezione</a:t>
            </a:r>
          </a:p>
          <a:p>
            <a:pPr algn="just"/>
            <a:r>
              <a:rPr lang="it-IT" dirty="0"/>
              <a:t> Formazione, informazione e addestramento dei lavoratori</a:t>
            </a:r>
          </a:p>
          <a:p>
            <a:pPr algn="just"/>
            <a:r>
              <a:rPr lang="it-IT" dirty="0"/>
              <a:t> Sorveglianza sanitaria</a:t>
            </a:r>
          </a:p>
          <a:p>
            <a:pPr algn="just"/>
            <a:r>
              <a:rPr lang="it-IT" dirty="0"/>
              <a:t> Gestione delle emergenze sul luogo di lavoro</a:t>
            </a:r>
          </a:p>
          <a:p>
            <a:pPr algn="just"/>
            <a:r>
              <a:rPr lang="it-IT" dirty="0"/>
              <a:t> Consultazione e partecipazione dei rappresentanti dei lavoratori  </a:t>
            </a:r>
          </a:p>
          <a:p>
            <a:pPr algn="just"/>
            <a:r>
              <a:rPr lang="it-IT" dirty="0"/>
              <a:t>Documentazione tecnico-amministrativa e statistiche su infortuni e malattie professionali</a:t>
            </a:r>
          </a:p>
          <a:p>
            <a:pPr>
              <a:buNone/>
            </a:pP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progetto</a:t>
            </a:r>
            <a:br>
              <a:rPr lang="it-IT" dirty="0"/>
            </a:br>
            <a:endParaRPr lang="it-IT" dirty="0"/>
          </a:p>
        </p:txBody>
      </p:sp>
      <p:sp>
        <p:nvSpPr>
          <p:cNvPr id="3" name="Segnaposto contenuto 2"/>
          <p:cNvSpPr>
            <a:spLocks noGrp="1"/>
          </p:cNvSpPr>
          <p:nvPr>
            <p:ph idx="1"/>
          </p:nvPr>
        </p:nvSpPr>
        <p:spPr/>
        <p:txBody>
          <a:bodyPr/>
          <a:lstStyle/>
          <a:p>
            <a:pPr algn="just">
              <a:buNone/>
            </a:pPr>
            <a:r>
              <a:rPr lang="it-IT" dirty="0"/>
              <a:t>La formazione dei lavoratori in materia di sicurezza e salute sul lavoro è realizzata nell’ambito di un vero e proprio progetto formativo basato sull’analisi di contesto, di fabbisogno ed in funzione della specificità dell’ambiente scolastico. L’organizzazione della formazione deve seguire indicazioni normative specifiche che trovano quindi riscontro nel progetto formativo.</a:t>
            </a:r>
          </a:p>
          <a:p>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protezione</a:t>
            </a:r>
            <a:br>
              <a:rPr lang="it-IT" dirty="0"/>
            </a:br>
            <a:endParaRPr lang="it-IT" dirty="0"/>
          </a:p>
        </p:txBody>
      </p:sp>
      <p:sp>
        <p:nvSpPr>
          <p:cNvPr id="3" name="Segnaposto contenuto 2"/>
          <p:cNvSpPr>
            <a:spLocks noGrp="1"/>
          </p:cNvSpPr>
          <p:nvPr>
            <p:ph idx="1"/>
          </p:nvPr>
        </p:nvSpPr>
        <p:spPr/>
        <p:txBody>
          <a:bodyPr/>
          <a:lstStyle/>
          <a:p>
            <a:pPr algn="just">
              <a:buNone/>
            </a:pPr>
            <a:r>
              <a:rPr lang="it-IT" dirty="0"/>
              <a:t>La protezione consiste nelle operazioni messe in atto per ridurre la gravità associata a un determinato evento dannoso. Nella normativa la prevenzione ha priorità rispetto alla protezione.</a:t>
            </a:r>
          </a:p>
          <a:p>
            <a:pPr>
              <a:buNone/>
            </a:pPr>
            <a:endParaRPr lang="it-IT"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L’azienda</a:t>
            </a:r>
            <a:br>
              <a:rPr lang="it-IT" dirty="0"/>
            </a:br>
            <a:endParaRPr lang="it-IT" dirty="0"/>
          </a:p>
        </p:txBody>
      </p:sp>
      <p:sp>
        <p:nvSpPr>
          <p:cNvPr id="3" name="Segnaposto contenuto 2"/>
          <p:cNvSpPr>
            <a:spLocks noGrp="1"/>
          </p:cNvSpPr>
          <p:nvPr>
            <p:ph idx="1"/>
          </p:nvPr>
        </p:nvSpPr>
        <p:spPr/>
        <p:txBody>
          <a:bodyPr/>
          <a:lstStyle/>
          <a:p>
            <a:pPr algn="just">
              <a:buNone/>
            </a:pPr>
            <a:r>
              <a:rPr lang="it-IT" dirty="0"/>
              <a:t>Parlando di sicurezza e salute sul lavoro per azienda si intende il complesso della struttura organizzata dal datore di lavoro pubblico o privato. Scuola = Azienda.</a:t>
            </a:r>
          </a:p>
          <a:p>
            <a:pPr>
              <a:buNone/>
            </a:pPr>
            <a:endParaRPr lang="it-IT"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2594"/>
          </a:xfrm>
        </p:spPr>
        <p:txBody>
          <a:bodyPr>
            <a:normAutofit fontScale="90000"/>
          </a:bodyPr>
          <a:lstStyle/>
          <a:p>
            <a:r>
              <a:rPr lang="it-IT" dirty="0"/>
              <a:t>Il datore di lavoro</a:t>
            </a:r>
            <a:br>
              <a:rPr lang="it-IT" dirty="0"/>
            </a:br>
            <a:endParaRPr lang="it-IT" dirty="0"/>
          </a:p>
        </p:txBody>
      </p:sp>
      <p:sp>
        <p:nvSpPr>
          <p:cNvPr id="3" name="Segnaposto contenuto 2"/>
          <p:cNvSpPr>
            <a:spLocks noGrp="1"/>
          </p:cNvSpPr>
          <p:nvPr>
            <p:ph idx="1"/>
          </p:nvPr>
        </p:nvSpPr>
        <p:spPr>
          <a:xfrm>
            <a:off x="457200" y="714356"/>
            <a:ext cx="8229600" cy="5929354"/>
          </a:xfrm>
        </p:spPr>
        <p:txBody>
          <a:bodyPr>
            <a:normAutofit fontScale="62500" lnSpcReduction="20000"/>
          </a:bodyPr>
          <a:lstStyle/>
          <a:p>
            <a:pPr algn="just">
              <a:buNone/>
            </a:pPr>
            <a:r>
              <a:rPr lang="it-IT" dirty="0"/>
              <a:t>E’ il soggetto titolare del rapporto di lavoro con il lavoratore o comunque il soggetto che, secondo il tipo e l’assetto dell’organizzazione nel cui ambito il lavoratore presta la propria attività, ha la responsabilità dell’organizzazione stessa o dell’unità produttiva in quanto esercita i poteri decisionali e di spesa - </a:t>
            </a:r>
            <a:r>
              <a:rPr lang="it-IT" dirty="0" err="1"/>
              <a:t>D.Lgs</a:t>
            </a:r>
            <a:r>
              <a:rPr lang="it-IT" dirty="0"/>
              <a:t> 81/2008 art. 2 comma 1 lettera b - Il </a:t>
            </a:r>
            <a:r>
              <a:rPr lang="it-IT" dirty="0" err="1"/>
              <a:t>DL</a:t>
            </a:r>
            <a:r>
              <a:rPr lang="it-IT" dirty="0"/>
              <a:t> è il primo e principale responsabile verso i doveri in materia di salute e sicurezza dei lavoratori. Nelle pubbliche amministrazioni di cui all’articolo 1, comma 2, del  </a:t>
            </a:r>
            <a:r>
              <a:rPr lang="it-IT" dirty="0" err="1"/>
              <a:t>D.Lgs.</a:t>
            </a:r>
            <a:r>
              <a:rPr lang="it-IT" dirty="0"/>
              <a:t> 30 Marzo 2001, n. 165 per  Datore di Lavoro si intende il Dirigente al quale spettano i poteri di gestione. Nella Scuola quindi il datore di lavoro con riferimento alla normativa sulla sicurezza è il Dirigente Scolastico. Il </a:t>
            </a:r>
            <a:r>
              <a:rPr lang="it-IT" dirty="0" err="1"/>
              <a:t>DL</a:t>
            </a:r>
            <a:r>
              <a:rPr lang="it-IT" dirty="0"/>
              <a:t> deve organizzare, prevenire, scegliere, prendere provvedimenti, proteggere, informare, formare, per eliminare o ridurre al minimo i rischi. Il </a:t>
            </a:r>
            <a:r>
              <a:rPr lang="it-IT" dirty="0" err="1"/>
              <a:t>DL</a:t>
            </a:r>
            <a:r>
              <a:rPr lang="it-IT" dirty="0"/>
              <a:t> deve sempre dimostrare di aver fatto tutto ciò che è in suo potere per evitare infortuni, diversamente è sanzionabile. Il </a:t>
            </a:r>
            <a:r>
              <a:rPr lang="it-IT" dirty="0" err="1"/>
              <a:t>DL</a:t>
            </a:r>
            <a:r>
              <a:rPr lang="it-IT" dirty="0"/>
              <a:t> non può delegare le seguenti attività – </a:t>
            </a:r>
            <a:r>
              <a:rPr lang="it-IT" dirty="0" err="1"/>
              <a:t>D.Lgs.</a:t>
            </a:r>
            <a:r>
              <a:rPr lang="it-IT" dirty="0"/>
              <a:t> 81/2008 art.17:</a:t>
            </a:r>
          </a:p>
          <a:p>
            <a:pPr algn="just"/>
            <a:r>
              <a:rPr lang="it-IT" dirty="0"/>
              <a:t> la valutazione di tutti i rischi con la conseguente elaborazione del documento di valutazione; </a:t>
            </a:r>
          </a:p>
          <a:p>
            <a:pPr algn="just"/>
            <a:r>
              <a:rPr lang="it-IT" dirty="0"/>
              <a:t> la designazione del RSPP: il Datore di Lavoro, previa partecipazione ai programmi di formazione di cui all’Accordo Stato – Regioni del 21/12/2011, può assumere direttamente l’incarico di RSPP. Tale possibilità non è sempre applicabile ma è subordinata a determinati presupposti numerici e di rischio.</a:t>
            </a:r>
          </a:p>
          <a:p>
            <a:endParaRPr lang="it-IT"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dirigente </a:t>
            </a:r>
            <a:br>
              <a:rPr lang="it-IT" dirty="0"/>
            </a:br>
            <a:endParaRPr lang="it-IT" dirty="0"/>
          </a:p>
        </p:txBody>
      </p:sp>
      <p:sp>
        <p:nvSpPr>
          <p:cNvPr id="3" name="Segnaposto contenuto 2"/>
          <p:cNvSpPr>
            <a:spLocks noGrp="1"/>
          </p:cNvSpPr>
          <p:nvPr>
            <p:ph idx="1"/>
          </p:nvPr>
        </p:nvSpPr>
        <p:spPr>
          <a:xfrm>
            <a:off x="457200" y="1214422"/>
            <a:ext cx="8229600" cy="4911741"/>
          </a:xfrm>
        </p:spPr>
        <p:txBody>
          <a:bodyPr/>
          <a:lstStyle/>
          <a:p>
            <a:pPr algn="just">
              <a:buNone/>
            </a:pPr>
            <a:r>
              <a:rPr lang="it-IT" dirty="0"/>
              <a:t>Il dirigente è il soggetto che dirige le attività produttive, pur senza i poteri tipici del </a:t>
            </a:r>
            <a:r>
              <a:rPr lang="it-IT" dirty="0" err="1"/>
              <a:t>DL</a:t>
            </a:r>
            <a:r>
              <a:rPr lang="it-IT" dirty="0"/>
              <a:t>. Il dirigente organizza il lavoro, controlla la conformità, segnala le anomalie e interviene a correggerle laddove il suo potere di spesa lo permette. In un sistema ben organizzato esistono deleghe e attribuzioni che delineano bene il campo di attività e i poteri dei vari dirigenti.</a:t>
            </a:r>
          </a:p>
          <a:p>
            <a:pPr>
              <a:buNone/>
            </a:pPr>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fontScale="90000"/>
          </a:bodyPr>
          <a:lstStyle/>
          <a:p>
            <a:r>
              <a:rPr lang="it-IT" dirty="0"/>
              <a:t>Il lavoratore</a:t>
            </a:r>
            <a:br>
              <a:rPr lang="it-IT" dirty="0"/>
            </a:br>
            <a:endParaRPr lang="it-IT" dirty="0"/>
          </a:p>
        </p:txBody>
      </p:sp>
      <p:sp>
        <p:nvSpPr>
          <p:cNvPr id="3" name="Segnaposto contenuto 2"/>
          <p:cNvSpPr>
            <a:spLocks noGrp="1"/>
          </p:cNvSpPr>
          <p:nvPr>
            <p:ph idx="1"/>
          </p:nvPr>
        </p:nvSpPr>
        <p:spPr>
          <a:xfrm>
            <a:off x="457200" y="1196752"/>
            <a:ext cx="8229600" cy="5446958"/>
          </a:xfrm>
        </p:spPr>
        <p:txBody>
          <a:bodyPr>
            <a:normAutofit fontScale="62500" lnSpcReduction="20000"/>
          </a:bodyPr>
          <a:lstStyle/>
          <a:p>
            <a:pPr algn="just">
              <a:buNone/>
            </a:pPr>
            <a:r>
              <a:rPr lang="it-IT" dirty="0"/>
              <a:t>Il lavoratore (</a:t>
            </a:r>
            <a:r>
              <a:rPr lang="it-IT" dirty="0" err="1"/>
              <a:t>D.Lgs.</a:t>
            </a:r>
            <a:r>
              <a:rPr lang="it-IT" dirty="0"/>
              <a:t> 81/2008 art. 2, 1°comma, lettera a): persona che, indipendentemente dalla tipologia contrattuale, svolge un’attività lavorativa nell’ambito dell’organizzazione di un datore di lavoro pubblico o privato, con o senza retribuzione, anche al solo fine di apprendere un mestiere, un’arte o una professione… Al lavoratore è equiparato… il soggetto beneficiario delle iniziative di tirocini formativi e di orientamento… . </a:t>
            </a:r>
            <a:r>
              <a:rPr lang="it-IT" dirty="0" err="1"/>
              <a:t>…l</a:t>
            </a:r>
            <a:r>
              <a:rPr lang="it-IT" dirty="0"/>
              <a:t>’allievo degli istituti di istruzione ed universitari e il partecipante ai corsi di formazione professionale nei quali si faccia uso di laboratori, attrezzature di lavoro in genere, agenti chimici, fisici e biologici, ivi comprese le apparecchiature munite di videoterminali limitatamente ai periodi in cui l’allievo sia effettivamente applicato alla strumentazione o ai laboratori in </a:t>
            </a:r>
            <a:r>
              <a:rPr lang="it-IT" dirty="0" err="1"/>
              <a:t>questione…</a:t>
            </a:r>
            <a:r>
              <a:rPr lang="it-IT" dirty="0"/>
              <a:t>.</a:t>
            </a:r>
          </a:p>
          <a:p>
            <a:pPr algn="just">
              <a:buNone/>
            </a:pPr>
            <a:r>
              <a:rPr lang="it-IT" dirty="0"/>
              <a:t>Nella Scuola, in base alla definizione di lavoratore, sono quindi destinatari delle tutele, degli obblighi e delle sanzioni, indipendentemente dal tipo di contratto:  </a:t>
            </a:r>
          </a:p>
          <a:p>
            <a:pPr algn="just"/>
            <a:r>
              <a:rPr lang="it-IT" dirty="0"/>
              <a:t>Docenti; </a:t>
            </a:r>
          </a:p>
          <a:p>
            <a:pPr algn="just"/>
            <a:r>
              <a:rPr lang="it-IT" dirty="0"/>
              <a:t>ATA + DSGA;</a:t>
            </a:r>
          </a:p>
          <a:p>
            <a:pPr algn="just"/>
            <a:r>
              <a:rPr lang="it-IT" dirty="0"/>
              <a:t> Studenti in tirocinio;</a:t>
            </a:r>
          </a:p>
          <a:p>
            <a:pPr algn="just"/>
            <a:r>
              <a:rPr lang="it-IT" dirty="0"/>
              <a:t> Studenti in laboratorio e cantiere;</a:t>
            </a:r>
          </a:p>
          <a:p>
            <a:pPr algn="just"/>
            <a:r>
              <a:rPr lang="it-IT" dirty="0"/>
              <a:t> Altri lavoratori autonomi, a progetto, occasionali.</a:t>
            </a:r>
          </a:p>
          <a:p>
            <a:pPr>
              <a:buNone/>
            </a:pP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fontScale="90000"/>
          </a:bodyPr>
          <a:lstStyle/>
          <a:p>
            <a:r>
              <a:rPr lang="it-IT" dirty="0"/>
              <a:t>Doveri del lavoratore</a:t>
            </a:r>
            <a:br>
              <a:rPr lang="it-IT" dirty="0"/>
            </a:br>
            <a:endParaRPr lang="it-IT" dirty="0"/>
          </a:p>
        </p:txBody>
      </p:sp>
      <p:sp>
        <p:nvSpPr>
          <p:cNvPr id="3" name="Segnaposto contenuto 2"/>
          <p:cNvSpPr>
            <a:spLocks noGrp="1"/>
          </p:cNvSpPr>
          <p:nvPr>
            <p:ph idx="1"/>
          </p:nvPr>
        </p:nvSpPr>
        <p:spPr>
          <a:xfrm>
            <a:off x="457200" y="1000108"/>
            <a:ext cx="8229600" cy="5429288"/>
          </a:xfrm>
        </p:spPr>
        <p:txBody>
          <a:bodyPr>
            <a:normAutofit fontScale="77500" lnSpcReduction="20000"/>
          </a:bodyPr>
          <a:lstStyle/>
          <a:p>
            <a:pPr algn="just">
              <a:buNone/>
            </a:pPr>
            <a:r>
              <a:rPr lang="it-IT" dirty="0"/>
              <a:t>Ogni lavoratore deve prendersi cura della propria salute e sicurezza e di quella delle altre persone presenti sul luogo di lavoro, su cui ricadano gli effetti delle sue azioni o omissioni, conformemente alla sua formazione, alle istruzioni e ai mezzi forniti dal datore di lavoro. I lavoratori devono in particolare:</a:t>
            </a:r>
          </a:p>
          <a:p>
            <a:pPr algn="just"/>
            <a:r>
              <a:rPr lang="it-IT" dirty="0"/>
              <a:t>contribuire all’adempimento degli obblighi…;</a:t>
            </a:r>
          </a:p>
          <a:p>
            <a:pPr algn="just"/>
            <a:r>
              <a:rPr lang="it-IT" dirty="0"/>
              <a:t>osservare le disposizioni e le istruzioni ricevute…;</a:t>
            </a:r>
          </a:p>
          <a:p>
            <a:pPr algn="just"/>
            <a:r>
              <a:rPr lang="it-IT" dirty="0"/>
              <a:t>utilizzare correttamente attrezzature, sostanze, mezzi…; </a:t>
            </a:r>
          </a:p>
          <a:p>
            <a:pPr algn="just"/>
            <a:r>
              <a:rPr lang="it-IT" dirty="0"/>
              <a:t>utilizzare correttamente i DPI assegnati;</a:t>
            </a:r>
          </a:p>
          <a:p>
            <a:pPr algn="just"/>
            <a:r>
              <a:rPr lang="it-IT" dirty="0"/>
              <a:t> segnalare condizioni di pericolo;</a:t>
            </a:r>
          </a:p>
          <a:p>
            <a:pPr algn="just"/>
            <a:r>
              <a:rPr lang="it-IT" dirty="0"/>
              <a:t> non rimuovere o modificare le protezioni;</a:t>
            </a:r>
          </a:p>
          <a:p>
            <a:pPr algn="just"/>
            <a:r>
              <a:rPr lang="it-IT" dirty="0"/>
              <a:t> partecipare ai programmi di informazione e formazione; </a:t>
            </a:r>
          </a:p>
          <a:p>
            <a:pPr algn="just"/>
            <a:r>
              <a:rPr lang="it-IT" dirty="0"/>
              <a:t> sottoporsi ai controlli sanitari se previsti.</a:t>
            </a:r>
          </a:p>
          <a:p>
            <a:pPr marL="0" indent="0">
              <a:buNone/>
            </a:pPr>
            <a:endParaRPr lang="it-IT"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servizio di prevenzione e protezione</a:t>
            </a:r>
            <a:br>
              <a:rPr lang="it-IT" dirty="0"/>
            </a:b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a:t>E’ costituito dall’insieme delle persone, dei mezzi e dei sistemi, interni o esterni all’azienda finalizzati all’attività di protezione e prevenzione dai rischi professionali per i lavoratori. Si compone di un responsabile e di uno o più addetti. </a:t>
            </a:r>
          </a:p>
          <a:p>
            <a:pPr algn="just">
              <a:buNone/>
            </a:pPr>
            <a:r>
              <a:rPr lang="it-IT" dirty="0"/>
              <a:t>E’ organizzato dal Datore di Lavoro, al quale risponde del proprio operato (</a:t>
            </a:r>
            <a:r>
              <a:rPr lang="it-IT" dirty="0" err="1"/>
              <a:t>D.Lgs.</a:t>
            </a:r>
            <a:r>
              <a:rPr lang="it-IT" dirty="0"/>
              <a:t> 81/2008 Art. 31).</a:t>
            </a:r>
          </a:p>
          <a:p>
            <a:pPr>
              <a:buNone/>
            </a:pPr>
            <a:endParaRPr lang="it-IT"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70186"/>
          </a:xfrm>
        </p:spPr>
        <p:txBody>
          <a:bodyPr>
            <a:normAutofit fontScale="90000"/>
          </a:bodyPr>
          <a:lstStyle/>
          <a:p>
            <a:r>
              <a:rPr lang="it-IT" dirty="0"/>
              <a:t>Gli addetti ed il responsabile del servizio</a:t>
            </a:r>
            <a:br>
              <a:rPr lang="it-IT" dirty="0"/>
            </a:br>
            <a:endParaRPr lang="it-IT" dirty="0"/>
          </a:p>
        </p:txBody>
      </p:sp>
      <p:sp>
        <p:nvSpPr>
          <p:cNvPr id="3" name="Segnaposto contenuto 2"/>
          <p:cNvSpPr>
            <a:spLocks noGrp="1"/>
          </p:cNvSpPr>
          <p:nvPr>
            <p:ph idx="1"/>
          </p:nvPr>
        </p:nvSpPr>
        <p:spPr>
          <a:xfrm>
            <a:off x="457200" y="1600200"/>
            <a:ext cx="8229600" cy="4900634"/>
          </a:xfrm>
        </p:spPr>
        <p:txBody>
          <a:bodyPr/>
          <a:lstStyle/>
          <a:p>
            <a:pPr algn="just">
              <a:buNone/>
            </a:pPr>
            <a:r>
              <a:rPr lang="it-IT" dirty="0"/>
              <a:t>Gli addetti ed il responsabile del servizio, interni o esterni, devono possedere capacità e requisiti specificati, devono essere in numero sufficiente rispetto alle caratteristiche dell’azienda e disporre di mezzi e di tempo adeguati per lo svolgimento dei compiti loro assegnati. Non possono subire pregiudizio a causa dell’attività svolta nell’espletamento del proprio incarico (</a:t>
            </a:r>
            <a:r>
              <a:rPr lang="it-IT" dirty="0" err="1"/>
              <a:t>D.Lgs.</a:t>
            </a:r>
            <a:r>
              <a:rPr lang="it-IT" dirty="0"/>
              <a:t> 81/2008 Art. 32).</a:t>
            </a:r>
          </a:p>
          <a:p>
            <a:pPr>
              <a:buNone/>
            </a:pPr>
            <a:endParaRPr lang="it-IT"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RSPP</a:t>
            </a:r>
            <a:br>
              <a:rPr lang="it-IT" dirty="0"/>
            </a:br>
            <a:endParaRPr lang="it-IT" dirty="0"/>
          </a:p>
        </p:txBody>
      </p:sp>
      <p:sp>
        <p:nvSpPr>
          <p:cNvPr id="3" name="Segnaposto contenuto 2"/>
          <p:cNvSpPr>
            <a:spLocks noGrp="1"/>
          </p:cNvSpPr>
          <p:nvPr>
            <p:ph idx="1"/>
          </p:nvPr>
        </p:nvSpPr>
        <p:spPr/>
        <p:txBody>
          <a:bodyPr/>
          <a:lstStyle/>
          <a:p>
            <a:pPr algn="just">
              <a:buNone/>
            </a:pPr>
            <a:r>
              <a:rPr lang="it-IT" dirty="0"/>
              <a:t>E’ la figura “tecnica” che non può in alcun caso mancare nell’organizzazione della sicurezza ed ha la responsabilità dell’intero Servizio. Può essere interno, esterno, dipendente, libero professionista o coincidere con il Datore di lavoro medesimo. In ogni caso deve essere formalizzato l’incarico.</a:t>
            </a:r>
          </a:p>
          <a:p>
            <a:pPr>
              <a:buNone/>
            </a:pPr>
            <a:endParaRPr lang="it-IT"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L’ASPP</a:t>
            </a:r>
            <a:br>
              <a:rPr lang="it-IT" dirty="0"/>
            </a:br>
            <a:endParaRPr lang="it-IT" dirty="0"/>
          </a:p>
        </p:txBody>
      </p:sp>
      <p:sp>
        <p:nvSpPr>
          <p:cNvPr id="3" name="Segnaposto contenuto 2"/>
          <p:cNvSpPr>
            <a:spLocks noGrp="1"/>
          </p:cNvSpPr>
          <p:nvPr>
            <p:ph idx="1"/>
          </p:nvPr>
        </p:nvSpPr>
        <p:spPr>
          <a:xfrm>
            <a:off x="457200" y="1357298"/>
            <a:ext cx="8229600" cy="5000660"/>
          </a:xfrm>
        </p:spPr>
        <p:txBody>
          <a:bodyPr>
            <a:normAutofit fontScale="85000" lnSpcReduction="20000"/>
          </a:bodyPr>
          <a:lstStyle/>
          <a:p>
            <a:pPr algn="just">
              <a:buNone/>
            </a:pPr>
            <a:r>
              <a:rPr lang="it-IT" dirty="0"/>
              <a:t>L’addetto al Servizio coadiuva il lavoro del RSPP. Il numero di addetti è funzione delle dimensioni aziendali, delle unità locali e dell’organizzazione del servizio medesimo. Nelle Scuole, ove il RSPP sia un professionista esterno, si deve garantire un adeguato numero di addetti interni. Questi </a:t>
            </a:r>
          </a:p>
          <a:p>
            <a:pPr algn="just"/>
            <a:r>
              <a:rPr lang="it-IT" dirty="0"/>
              <a:t>individua  e valuta i fattori di rischio;  </a:t>
            </a:r>
          </a:p>
          <a:p>
            <a:pPr algn="just"/>
            <a:r>
              <a:rPr lang="it-IT" dirty="0"/>
              <a:t>definisce le misure di prevenzione e protezione adatte ai rischi rilevati;  </a:t>
            </a:r>
          </a:p>
          <a:p>
            <a:pPr algn="just"/>
            <a:r>
              <a:rPr lang="it-IT" dirty="0"/>
              <a:t>elabora  procedure di sicurezza e valida istruzioni operative per le diverse lavorazioni;  </a:t>
            </a:r>
          </a:p>
          <a:p>
            <a:pPr algn="just"/>
            <a:r>
              <a:rPr lang="it-IT" dirty="0"/>
              <a:t>propone programmi di informazione, formazione e addestramento dei lavoratori.</a:t>
            </a:r>
          </a:p>
          <a:p>
            <a:pPr>
              <a:buNone/>
            </a:pP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normativa</a:t>
            </a:r>
            <a:br>
              <a:rPr lang="it-IT" dirty="0"/>
            </a:br>
            <a:endParaRPr lang="it-IT" dirty="0"/>
          </a:p>
        </p:txBody>
      </p:sp>
      <p:sp>
        <p:nvSpPr>
          <p:cNvPr id="3" name="Segnaposto contenuto 2"/>
          <p:cNvSpPr>
            <a:spLocks noGrp="1"/>
          </p:cNvSpPr>
          <p:nvPr>
            <p:ph idx="1"/>
          </p:nvPr>
        </p:nvSpPr>
        <p:spPr>
          <a:xfrm>
            <a:off x="457200" y="1600200"/>
            <a:ext cx="8229600" cy="4829196"/>
          </a:xfrm>
        </p:spPr>
        <p:txBody>
          <a:bodyPr>
            <a:normAutofit lnSpcReduction="10000"/>
          </a:bodyPr>
          <a:lstStyle/>
          <a:p>
            <a:pPr algn="just">
              <a:buNone/>
            </a:pPr>
            <a:r>
              <a:rPr lang="it-IT" dirty="0"/>
              <a:t>A parte principi e prescrizioni, l’articolo 37 del </a:t>
            </a:r>
            <a:r>
              <a:rPr lang="it-IT" dirty="0" err="1"/>
              <a:t>D.lgs</a:t>
            </a:r>
            <a:r>
              <a:rPr lang="it-IT" dirty="0"/>
              <a:t> 81/2008 ha chiarito solo parzialmente in cosa deve realmente consistere l’attività formativa e secondo quali criteri deve essere condotta, rimandandone durata, contenuti minimi, modalità </a:t>
            </a:r>
            <a:r>
              <a:rPr lang="it-IT" dirty="0" err="1"/>
              <a:t>realizzativa</a:t>
            </a:r>
            <a:r>
              <a:rPr lang="it-IT" dirty="0"/>
              <a:t> ed aggiornamento ad uno specifico Accordo in sede di Conferenza permanente per i rapporti tra lo Stato, le regioni e le provincie autonome, sentite le parti sociali.</a:t>
            </a:r>
          </a:p>
          <a:p>
            <a:endParaRPr lang="it-IT"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66130"/>
          </a:xfrm>
        </p:spPr>
        <p:txBody>
          <a:bodyPr>
            <a:normAutofit fontScale="90000"/>
          </a:bodyPr>
          <a:lstStyle/>
          <a:p>
            <a:r>
              <a:rPr lang="it-IT" dirty="0"/>
              <a:t>Il RLS</a:t>
            </a:r>
            <a:br>
              <a:rPr lang="it-IT" dirty="0"/>
            </a:br>
            <a:endParaRPr lang="it-IT" dirty="0"/>
          </a:p>
        </p:txBody>
      </p:sp>
      <p:sp>
        <p:nvSpPr>
          <p:cNvPr id="3" name="Segnaposto contenuto 2"/>
          <p:cNvSpPr>
            <a:spLocks noGrp="1"/>
          </p:cNvSpPr>
          <p:nvPr>
            <p:ph idx="1"/>
          </p:nvPr>
        </p:nvSpPr>
        <p:spPr>
          <a:xfrm>
            <a:off x="457200" y="1214421"/>
            <a:ext cx="8472518" cy="4857785"/>
          </a:xfrm>
        </p:spPr>
        <p:txBody>
          <a:bodyPr>
            <a:normAutofit fontScale="40000" lnSpcReduction="20000"/>
          </a:bodyPr>
          <a:lstStyle/>
          <a:p>
            <a:pPr algn="just">
              <a:buNone/>
            </a:pPr>
            <a:r>
              <a:rPr lang="it-IT" dirty="0"/>
              <a:t>La rappresentanza dei lavori in materia di sicurezza e salute (citata anche nell’art. 9 dello Statuto dei lavoratori) è stata decisamente rafforzata con l’entrata in vigore del Testo Unico. Avviene attraverso uno (o più) RLS (Rappresentante dei Lavoratori per la Sicurezza) che è il soggetto eletto o designato per rappresentare i lavoratori per quanto concerne gli aspetti della salute e della sicurezza durante il lavoro (</a:t>
            </a:r>
            <a:r>
              <a:rPr lang="it-IT" dirty="0" err="1"/>
              <a:t>D.Lgs.</a:t>
            </a:r>
            <a:r>
              <a:rPr lang="it-IT" dirty="0"/>
              <a:t> 81/2008 Art. 2 e Art. 47). Egli</a:t>
            </a:r>
          </a:p>
          <a:p>
            <a:pPr algn="just"/>
            <a:r>
              <a:rPr lang="it-IT" dirty="0"/>
              <a:t>accede ai luoghi di lavoro in cui si svolgono le lavorazioni;  </a:t>
            </a:r>
          </a:p>
          <a:p>
            <a:pPr algn="just"/>
            <a:r>
              <a:rPr lang="it-IT" dirty="0"/>
              <a:t>è consultato sulla valutazione dei rischi;</a:t>
            </a:r>
          </a:p>
          <a:p>
            <a:pPr algn="just"/>
            <a:r>
              <a:rPr lang="it-IT" dirty="0"/>
              <a:t>è consultato sulla designazione del RSPP e delle altre figure della prevenzione nonché sull'organizzazione della formazione di cui all'articolo 37;  </a:t>
            </a:r>
          </a:p>
          <a:p>
            <a:pPr algn="just"/>
            <a:r>
              <a:rPr lang="it-IT" dirty="0"/>
              <a:t>riceve le informazioni e la documentazione aziendale inerente la valutazione dei rischi e le misure di prevenzione relative, nonché quelle inerenti alle sostanze ed ai preparati pericolosi, alle macchine, agli impianti, alla organizzazione e agli ambienti di lavoro, agli infortuni ed alle malattie professionali;  </a:t>
            </a:r>
          </a:p>
          <a:p>
            <a:pPr algn="just"/>
            <a:r>
              <a:rPr lang="it-IT" dirty="0"/>
              <a:t>riceve una formazione adeguata e partecipa alle riunioni periodiche del servizio prevenzione e protezione […]. D. </a:t>
            </a:r>
            <a:r>
              <a:rPr lang="it-IT" dirty="0" err="1"/>
              <a:t>Lgs</a:t>
            </a:r>
            <a:r>
              <a:rPr lang="it-IT" dirty="0"/>
              <a:t>. 81/2008 art. 50;</a:t>
            </a:r>
          </a:p>
          <a:p>
            <a:pPr algn="just"/>
            <a:r>
              <a:rPr lang="it-IT" dirty="0"/>
              <a:t>viene eletto o designato direttamente dai lavoratori al loro interno nelle aziende o unità produttive che occupano sino a 15 dipendenti, in mancanza è possibile avvalersi di un rappresentante territoriale o di comparto (RLSP);</a:t>
            </a:r>
          </a:p>
          <a:p>
            <a:pPr algn="just"/>
            <a:r>
              <a:rPr lang="it-IT" dirty="0"/>
              <a:t>viene eletto o designato tra le rappresentanze sindacali nelle aziende che occupano oltre 15 dipendenti, in mancanza può essere eletto tra i lavoratori. </a:t>
            </a:r>
          </a:p>
          <a:p>
            <a:pPr marL="0" indent="0" algn="just">
              <a:buNone/>
            </a:pPr>
            <a:r>
              <a:rPr lang="it-IT" dirty="0"/>
              <a:t>La formazione e l’aggiornamento del RLS sono oggetto di contrattazione collettiva nazionale, nel rispetto dei contenuti minimi determinati dalla legge. Attualmente la durata “minima” è 32 ore di cui 12 ore su rischi specifici presenti in azienda. Il CCNL disciplina anche le modalità dell’obbligo di aggiornamento periodico, la cui durata non può essere inferiore a 4 ore annue per le imprese che occupano dai 15 ai 50 lavoratori e a 8 ore annue per le imprese con più di 50 lavoratori. </a:t>
            </a:r>
          </a:p>
          <a:p>
            <a:pPr algn="just">
              <a:buNone/>
            </a:pPr>
            <a:r>
              <a:rPr lang="it-IT" dirty="0"/>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medico competente</a:t>
            </a:r>
            <a:br>
              <a:rPr lang="it-IT" dirty="0"/>
            </a:br>
            <a:endParaRPr lang="it-IT" dirty="0"/>
          </a:p>
        </p:txBody>
      </p:sp>
      <p:sp>
        <p:nvSpPr>
          <p:cNvPr id="3" name="Segnaposto contenuto 2"/>
          <p:cNvSpPr>
            <a:spLocks noGrp="1"/>
          </p:cNvSpPr>
          <p:nvPr>
            <p:ph idx="1"/>
          </p:nvPr>
        </p:nvSpPr>
        <p:spPr/>
        <p:txBody>
          <a:bodyPr/>
          <a:lstStyle/>
          <a:p>
            <a:pPr algn="just">
              <a:buNone/>
            </a:pPr>
            <a:r>
              <a:rPr lang="it-IT" dirty="0"/>
              <a:t>E’ incaricato dal </a:t>
            </a:r>
            <a:r>
              <a:rPr lang="it-IT" dirty="0" err="1"/>
              <a:t>DL</a:t>
            </a:r>
            <a:r>
              <a:rPr lang="it-IT" dirty="0"/>
              <a:t> se, dalla valutazione dei rischi presenti in azienda, emerge l’esposizione dei lavoratori a uno o più fattori di rischio previsti dalla normativa. Effettua la sorveglianza sanitaria dei lavoratori e collabora nella valutazione dei rischi presenti in azienda.</a:t>
            </a:r>
          </a:p>
          <a:p>
            <a:pPr>
              <a:buNone/>
            </a:pPr>
            <a:endParaRPr lang="it-IT"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fontScale="90000"/>
          </a:bodyPr>
          <a:lstStyle/>
          <a:p>
            <a:r>
              <a:rPr lang="it-IT" dirty="0"/>
              <a:t>Il preposto alla sicurezza</a:t>
            </a:r>
            <a:br>
              <a:rPr lang="it-IT" dirty="0"/>
            </a:br>
            <a:endParaRPr lang="it-IT" dirty="0"/>
          </a:p>
        </p:txBody>
      </p:sp>
      <p:sp>
        <p:nvSpPr>
          <p:cNvPr id="3" name="Segnaposto contenuto 2"/>
          <p:cNvSpPr>
            <a:spLocks noGrp="1"/>
          </p:cNvSpPr>
          <p:nvPr>
            <p:ph idx="1"/>
          </p:nvPr>
        </p:nvSpPr>
        <p:spPr>
          <a:xfrm>
            <a:off x="457200" y="1000108"/>
            <a:ext cx="8229600" cy="5429288"/>
          </a:xfrm>
        </p:spPr>
        <p:txBody>
          <a:bodyPr>
            <a:normAutofit fontScale="55000" lnSpcReduction="20000"/>
          </a:bodyPr>
          <a:lstStyle/>
          <a:p>
            <a:pPr algn="just">
              <a:buNone/>
            </a:pPr>
            <a:r>
              <a:rPr lang="it-IT" dirty="0"/>
              <a:t>E’ la persona che, in ragione delle competenze professionali e nei limiti di poteri gerarchici e funzionali adeguati alla natura dell’incarico conferitogli, sovrintende all’attività lavorativa e garantisce l’attuazione delle direttiva ricevute, controllandone la corretta esecuzione da parte dei lavoratori ed esercitando un funzionale potere d’iniziativa. I preposti sono le interfacce tra </a:t>
            </a:r>
            <a:r>
              <a:rPr lang="it-IT" dirty="0" err="1"/>
              <a:t>DL</a:t>
            </a:r>
            <a:r>
              <a:rPr lang="it-IT" dirty="0"/>
              <a:t>, dirigenti e lavoratori.  I preposti hanno obblighi di vigilanza e controllo.  Se il preposto viene a conoscenza di situazioni che possono mettere a rischio i lavoratori ha l’obbligo di intervenire, segnalare o interrompere le lavorazioni a seconda dei casi.  Anche nel caso del preposto la qualifica, anche in assenza di specifica attribuzione, è testimoniata dagli effettivi poteri . Egli</a:t>
            </a:r>
          </a:p>
          <a:p>
            <a:pPr algn="just"/>
            <a:r>
              <a:rPr lang="it-IT" dirty="0"/>
              <a:t>verifica che i lavoratori adottino adeguatamente le misure di sicurezza;</a:t>
            </a:r>
          </a:p>
          <a:p>
            <a:pPr algn="just"/>
            <a:r>
              <a:rPr lang="it-IT" dirty="0"/>
              <a:t>verifica la conformità di macchinari e attrezzature e impedisce gli usi pericolosi;  </a:t>
            </a:r>
          </a:p>
          <a:p>
            <a:pPr algn="just"/>
            <a:r>
              <a:rPr lang="it-IT" dirty="0"/>
              <a:t>istruisce adeguatamente i lavoratori per lo svolgimento in sicurezza dei loro compiti;  </a:t>
            </a:r>
          </a:p>
          <a:p>
            <a:pPr algn="just"/>
            <a:r>
              <a:rPr lang="it-IT" dirty="0"/>
              <a:t>sorveglia i lavoratori affinché non adottino  comportamenti a rischio;  </a:t>
            </a:r>
          </a:p>
          <a:p>
            <a:pPr algn="just"/>
            <a:r>
              <a:rPr lang="it-IT" dirty="0"/>
              <a:t>segnala ai superiori le anomalie arrivando a impedire le lavorazioni nei casi più gravi.</a:t>
            </a:r>
          </a:p>
          <a:p>
            <a:pPr marL="0" indent="0" algn="just">
              <a:buNone/>
            </a:pPr>
            <a:r>
              <a:rPr lang="it-IT" dirty="0"/>
              <a:t>Nelle istituzioni scolastiche sono preposti il DSGA nei confronti del personale ATA, i Docenti nei confronti degli alunni, i Responsabili di plesso o sezioni staccate con specifico incarico, gli ITP e gli Assistenti Tecnici nell’ attività didattica di laboratorio, i Collaboratori scolastici nella vigilanza sulla permanenza degli studenti nell’edificio.</a:t>
            </a:r>
          </a:p>
          <a:p>
            <a:pPr>
              <a:buNone/>
            </a:pPr>
            <a:endParaRPr lang="it-IT"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Addetti alle emergenze</a:t>
            </a:r>
            <a:br>
              <a:rPr lang="it-IT" dirty="0"/>
            </a:br>
            <a:endParaRPr lang="it-IT" dirty="0"/>
          </a:p>
        </p:txBody>
      </p:sp>
      <p:sp>
        <p:nvSpPr>
          <p:cNvPr id="3" name="Segnaposto contenuto 2"/>
          <p:cNvSpPr>
            <a:spLocks noGrp="1"/>
          </p:cNvSpPr>
          <p:nvPr>
            <p:ph idx="1"/>
          </p:nvPr>
        </p:nvSpPr>
        <p:spPr>
          <a:xfrm>
            <a:off x="457200" y="1357298"/>
            <a:ext cx="8229600" cy="4929222"/>
          </a:xfrm>
        </p:spPr>
        <p:txBody>
          <a:bodyPr>
            <a:normAutofit/>
          </a:bodyPr>
          <a:lstStyle/>
          <a:p>
            <a:pPr algn="just">
              <a:buNone/>
            </a:pPr>
            <a:r>
              <a:rPr lang="it-IT" dirty="0"/>
              <a:t>Il datore di lavoro deve designare preventivamente i lavoratori incaricati dell’attuazione delle misure di prevenzione incendi e lotta antincendio, di evacuazione dei luoghi di lavoro in caso di pericolo grave ed immediato, di salvataggio, di primo soccorso e comunque di gestione dell’emergenza.</a:t>
            </a:r>
          </a:p>
          <a:p>
            <a:pPr algn="just">
              <a:buNone/>
            </a:pPr>
            <a:endParaRPr lang="it-IT" dirty="0"/>
          </a:p>
          <a:p>
            <a:pPr>
              <a:buNone/>
            </a:pPr>
            <a:endParaRPr lang="it-IT"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primo soccorso</a:t>
            </a:r>
            <a:br>
              <a:rPr lang="it-IT" dirty="0"/>
            </a:br>
            <a:endParaRPr lang="it-IT" dirty="0"/>
          </a:p>
        </p:txBody>
      </p:sp>
      <p:sp>
        <p:nvSpPr>
          <p:cNvPr id="3" name="Segnaposto contenuto 2"/>
          <p:cNvSpPr>
            <a:spLocks noGrp="1"/>
          </p:cNvSpPr>
          <p:nvPr>
            <p:ph idx="1"/>
          </p:nvPr>
        </p:nvSpPr>
        <p:spPr>
          <a:xfrm>
            <a:off x="457200" y="1214422"/>
            <a:ext cx="8229600" cy="5214974"/>
          </a:xfrm>
        </p:spPr>
        <p:txBody>
          <a:bodyPr>
            <a:normAutofit fontScale="77500" lnSpcReduction="20000"/>
          </a:bodyPr>
          <a:lstStyle/>
          <a:p>
            <a:pPr algn="just">
              <a:buNone/>
            </a:pPr>
            <a:r>
              <a:rPr lang="it-IT" dirty="0"/>
              <a:t>Il datore di lavoro, tenendo conto della natura dell’attività e delle dimensioni dell’azienda o dell’unità produttiva, sentito il medico competente ove nominato, prende i provvedimenti necessari in materia di primo soccorso e di assistenza medica di </a:t>
            </a:r>
            <a:r>
              <a:rPr lang="it-IT" dirty="0" err="1"/>
              <a:t>emergenza…</a:t>
            </a:r>
            <a:r>
              <a:rPr lang="it-IT" dirty="0"/>
              <a:t>. (</a:t>
            </a:r>
            <a:r>
              <a:rPr lang="it-IT" dirty="0" err="1"/>
              <a:t>D.Lgs.</a:t>
            </a:r>
            <a:r>
              <a:rPr lang="it-IT" dirty="0"/>
              <a:t> 81/2008 art. 45). Il riferimento è tutt’oggi rappresentato dal DM 15 Luglio 2003, n. 388.</a:t>
            </a:r>
          </a:p>
          <a:p>
            <a:pPr algn="just">
              <a:buNone/>
            </a:pPr>
            <a:r>
              <a:rPr lang="it-IT" dirty="0"/>
              <a:t>La formazione degli Addetti al Primo Soccorso presenti nella Scuola deve essere svolta da personale medico e deve rispettare contenuti e tempi minimi previsti per le aziende di gruppo B (in pratica almeno 12 ore di formazione, di cui 8 ore di teoria e 4 di interventi pratici) ed un aggiornamento con periodicità triennale di 4 ore. </a:t>
            </a:r>
            <a:r>
              <a:rPr lang="it-IT"/>
              <a:t>Agli Addetti al Primo Soccorso devono anche essere garantiti Dispositivi di Protezione Individuali (DPI) (guanti, mascherine, ecc.). </a:t>
            </a:r>
            <a:endParaRPr lang="it-IT" dirty="0"/>
          </a:p>
          <a:p>
            <a:pPr>
              <a:buNone/>
            </a:pPr>
            <a:endParaRPr lang="it-IT"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L’antincendio</a:t>
            </a:r>
            <a:br>
              <a:rPr lang="it-IT" dirty="0"/>
            </a:br>
            <a:endParaRPr lang="it-IT" dirty="0"/>
          </a:p>
        </p:txBody>
      </p:sp>
      <p:sp>
        <p:nvSpPr>
          <p:cNvPr id="3" name="Segnaposto contenuto 2"/>
          <p:cNvSpPr>
            <a:spLocks noGrp="1"/>
          </p:cNvSpPr>
          <p:nvPr>
            <p:ph idx="1"/>
          </p:nvPr>
        </p:nvSpPr>
        <p:spPr>
          <a:xfrm>
            <a:off x="457200" y="1214422"/>
            <a:ext cx="8229600" cy="4911741"/>
          </a:xfrm>
        </p:spPr>
        <p:txBody>
          <a:bodyPr/>
          <a:lstStyle/>
          <a:p>
            <a:pPr algn="just">
              <a:buNone/>
            </a:pPr>
            <a:r>
              <a:rPr lang="it-IT" dirty="0"/>
              <a:t>Nei luoghi di lavoro devono essere adottate idonee misure per prevenire gli incendi e tutelare l’incolumità dei lavoratori. In attesa dell’adozione di nuovi provvedimenti continuano a trovare applicazioni i criteri generali di sicurezza antincendio e per la gestione delle emergenze nei luoghi di lavoro di cui al DM 10 Marzo 1998.</a:t>
            </a:r>
          </a:p>
          <a:p>
            <a:pPr>
              <a:buNone/>
            </a:pPr>
            <a:endParaRPr lang="it-IT"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L’evacuazione del posto di lavoro</a:t>
            </a:r>
            <a:br>
              <a:rPr lang="it-IT" dirty="0"/>
            </a:br>
            <a:endParaRPr lang="it-IT" dirty="0"/>
          </a:p>
        </p:txBody>
      </p:sp>
      <p:sp>
        <p:nvSpPr>
          <p:cNvPr id="3" name="Segnaposto contenuto 2"/>
          <p:cNvSpPr>
            <a:spLocks noGrp="1"/>
          </p:cNvSpPr>
          <p:nvPr>
            <p:ph idx="1"/>
          </p:nvPr>
        </p:nvSpPr>
        <p:spPr>
          <a:xfrm>
            <a:off x="457200" y="1214422"/>
            <a:ext cx="8229600" cy="4911741"/>
          </a:xfrm>
        </p:spPr>
        <p:txBody>
          <a:bodyPr/>
          <a:lstStyle/>
          <a:p>
            <a:pPr algn="just">
              <a:buNone/>
            </a:pPr>
            <a:r>
              <a:rPr lang="it-IT" dirty="0"/>
              <a:t>Il datore di lavoro programma gli interventi, prende i provvedimenti e dà istruzioni affinché i lavoratori, in caso di pericolo grave e immediato che non può essere evitato, possano cessare la loro attività, o mettersi al sicuro, abbandonando immediatamente il luogo di lavoro.</a:t>
            </a:r>
          </a:p>
          <a:p>
            <a:endParaRPr lang="it-IT"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riunione periodica</a:t>
            </a:r>
            <a:br>
              <a:rPr lang="it-IT" dirty="0"/>
            </a:br>
            <a:endParaRPr lang="it-IT" dirty="0"/>
          </a:p>
        </p:txBody>
      </p:sp>
      <p:sp>
        <p:nvSpPr>
          <p:cNvPr id="3" name="Segnaposto contenuto 2"/>
          <p:cNvSpPr>
            <a:spLocks noGrp="1"/>
          </p:cNvSpPr>
          <p:nvPr>
            <p:ph idx="1"/>
          </p:nvPr>
        </p:nvSpPr>
        <p:spPr>
          <a:xfrm>
            <a:off x="457200" y="1000108"/>
            <a:ext cx="8229600" cy="5572164"/>
          </a:xfrm>
        </p:spPr>
        <p:txBody>
          <a:bodyPr>
            <a:normAutofit fontScale="77500" lnSpcReduction="20000"/>
          </a:bodyPr>
          <a:lstStyle/>
          <a:p>
            <a:pPr algn="just">
              <a:buNone/>
            </a:pPr>
            <a:r>
              <a:rPr lang="it-IT" dirty="0"/>
              <a:t>Nelle aziende e nelle unità produttive che occupano più di 15 lavoratori, il </a:t>
            </a:r>
            <a:r>
              <a:rPr lang="it-IT" dirty="0" err="1"/>
              <a:t>DL</a:t>
            </a:r>
            <a:r>
              <a:rPr lang="it-IT" dirty="0"/>
              <a:t> (o il RSPP) indice almeno una volta all’anno una riunione cui partecipano:  </a:t>
            </a:r>
          </a:p>
          <a:p>
            <a:pPr algn="just"/>
            <a:r>
              <a:rPr lang="it-IT" dirty="0"/>
              <a:t>DL o suo rappresentante;</a:t>
            </a:r>
          </a:p>
          <a:p>
            <a:pPr algn="just"/>
            <a:r>
              <a:rPr lang="it-IT" dirty="0"/>
              <a:t> RSPP;</a:t>
            </a:r>
          </a:p>
          <a:p>
            <a:pPr algn="just"/>
            <a:r>
              <a:rPr lang="it-IT" dirty="0"/>
              <a:t> Medico competente, ove nominato;</a:t>
            </a:r>
          </a:p>
          <a:p>
            <a:pPr algn="just"/>
            <a:r>
              <a:rPr lang="it-IT" dirty="0"/>
              <a:t> RLS;</a:t>
            </a:r>
          </a:p>
          <a:p>
            <a:pPr algn="just">
              <a:buNone/>
            </a:pPr>
            <a:r>
              <a:rPr lang="it-IT" dirty="0"/>
              <a:t>In essa vengono esaminati :</a:t>
            </a:r>
          </a:p>
          <a:p>
            <a:pPr algn="just"/>
            <a:r>
              <a:rPr lang="it-IT" dirty="0"/>
              <a:t>Il documento di valutazione dei rischi;</a:t>
            </a:r>
          </a:p>
          <a:p>
            <a:pPr algn="just"/>
            <a:r>
              <a:rPr lang="it-IT" dirty="0"/>
              <a:t>Andamento degli infortuni;</a:t>
            </a:r>
          </a:p>
          <a:p>
            <a:pPr algn="just"/>
            <a:r>
              <a:rPr lang="it-IT" dirty="0"/>
              <a:t>Andamento delle malattie professionali;</a:t>
            </a:r>
          </a:p>
          <a:p>
            <a:pPr algn="just"/>
            <a:r>
              <a:rPr lang="it-IT" dirty="0"/>
              <a:t> Sorveglianza sanitaria;</a:t>
            </a:r>
          </a:p>
          <a:p>
            <a:pPr algn="just"/>
            <a:r>
              <a:rPr lang="it-IT" dirty="0"/>
              <a:t> Dispositivi di protezione individuale;</a:t>
            </a:r>
          </a:p>
          <a:p>
            <a:pPr algn="just"/>
            <a:r>
              <a:rPr lang="it-IT" dirty="0"/>
              <a:t> Programmi di informazione </a:t>
            </a:r>
            <a:r>
              <a:rPr lang="it-IT"/>
              <a:t>e formazione.</a:t>
            </a:r>
            <a:endParaRPr lang="it-IT" dirty="0"/>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Accordo Stato-Regioni sulla formazione</a:t>
            </a:r>
            <a:br>
              <a:rPr lang="it-IT" dirty="0"/>
            </a:br>
            <a:endParaRPr lang="it-IT" dirty="0"/>
          </a:p>
        </p:txBody>
      </p:sp>
      <p:sp>
        <p:nvSpPr>
          <p:cNvPr id="3" name="Segnaposto contenuto 2"/>
          <p:cNvSpPr>
            <a:spLocks noGrp="1"/>
          </p:cNvSpPr>
          <p:nvPr>
            <p:ph idx="1"/>
          </p:nvPr>
        </p:nvSpPr>
        <p:spPr/>
        <p:txBody>
          <a:bodyPr/>
          <a:lstStyle/>
          <a:p>
            <a:pPr algn="just">
              <a:buNone/>
            </a:pPr>
            <a:r>
              <a:rPr lang="it-IT" dirty="0"/>
              <a:t>In data 21 Dicembre 2011 è stato sancito l’accordo per la formazione dei lavoratori, ai sensi dell’articolo 37 comma 2 del D.lgs. 81/2008, (pubblicato in G.U. n. 8 del 11/01/2012 ed entrato in vigore in data 26/01/2012) che rappresenta pertanto la base sulla quale progettare e realizzare gli interventi formativi rivolti ai lavoratori, in materia di sicurezza e salute sul lavoro</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Accordo Stato-Regioni sulla formazione</a:t>
            </a:r>
            <a:br>
              <a:rPr lang="it-IT" dirty="0"/>
            </a:br>
            <a:endParaRPr lang="it-IT" dirty="0"/>
          </a:p>
        </p:txBody>
      </p:sp>
      <p:sp>
        <p:nvSpPr>
          <p:cNvPr id="3" name="Segnaposto contenuto 2"/>
          <p:cNvSpPr>
            <a:spLocks noGrp="1"/>
          </p:cNvSpPr>
          <p:nvPr>
            <p:ph idx="1"/>
          </p:nvPr>
        </p:nvSpPr>
        <p:spPr/>
        <p:txBody>
          <a:bodyPr>
            <a:normAutofit fontScale="85000" lnSpcReduction="10000"/>
          </a:bodyPr>
          <a:lstStyle/>
          <a:p>
            <a:r>
              <a:rPr lang="it-IT" dirty="0"/>
              <a:t>Soggetto formatore e Responsabile di progetto</a:t>
            </a:r>
          </a:p>
          <a:p>
            <a:r>
              <a:rPr lang="it-IT" dirty="0"/>
              <a:t> Requisiti dei formatori</a:t>
            </a:r>
          </a:p>
          <a:p>
            <a:r>
              <a:rPr lang="it-IT" dirty="0"/>
              <a:t> Contenuti</a:t>
            </a:r>
          </a:p>
          <a:p>
            <a:r>
              <a:rPr lang="it-IT" dirty="0"/>
              <a:t> Durata in funzione macrocategoria di rischio ATECO</a:t>
            </a:r>
          </a:p>
          <a:p>
            <a:r>
              <a:rPr lang="it-IT" dirty="0"/>
              <a:t> Numero </a:t>
            </a:r>
            <a:r>
              <a:rPr lang="it-IT" dirty="0" err="1"/>
              <a:t>max</a:t>
            </a:r>
            <a:r>
              <a:rPr lang="it-IT" dirty="0"/>
              <a:t> di lavoratori per singolo corso (35)</a:t>
            </a:r>
          </a:p>
          <a:p>
            <a:r>
              <a:rPr lang="it-IT" dirty="0"/>
              <a:t> Ente bilaterale/Organismo paritetico – RLS</a:t>
            </a:r>
          </a:p>
          <a:p>
            <a:r>
              <a:rPr lang="it-IT" dirty="0"/>
              <a:t> Frequenza obbligatoria (90%) e Registro di presenza</a:t>
            </a:r>
          </a:p>
          <a:p>
            <a:r>
              <a:rPr lang="it-IT" dirty="0"/>
              <a:t> Attestazioni finali</a:t>
            </a:r>
          </a:p>
          <a:p>
            <a:r>
              <a:rPr lang="it-IT" dirty="0"/>
              <a:t> Regolamentazione e-learning</a:t>
            </a: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Preposti, Dirigenti e Datori</a:t>
            </a:r>
            <a:br>
              <a:rPr lang="it-IT" dirty="0"/>
            </a:br>
            <a:endParaRPr lang="it-IT" dirty="0"/>
          </a:p>
        </p:txBody>
      </p:sp>
      <p:sp>
        <p:nvSpPr>
          <p:cNvPr id="3" name="Segnaposto contenuto 2"/>
          <p:cNvSpPr>
            <a:spLocks noGrp="1"/>
          </p:cNvSpPr>
          <p:nvPr>
            <p:ph idx="1"/>
          </p:nvPr>
        </p:nvSpPr>
        <p:spPr/>
        <p:txBody>
          <a:bodyPr/>
          <a:lstStyle/>
          <a:p>
            <a:r>
              <a:rPr lang="it-IT" dirty="0"/>
              <a:t>Il medesimo Accordo ha anche sancito le modalità formative supplementari, rivolte a lavoratori che assumo ruoli di maggior responsabilità nei riguardi dei dipendenti. Queste figure sono il preposto ed il dirigente. In data 21/12/2011 è stato sancito anche l’accordo sulla formazione del datore di lavoro RSPP.</a:t>
            </a:r>
          </a:p>
          <a:p>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5576</Words>
  <Application>Microsoft Office PowerPoint</Application>
  <PresentationFormat>Presentazione su schermo (4:3)</PresentationFormat>
  <Paragraphs>275</Paragraphs>
  <Slides>67</Slides>
  <Notes>0</Notes>
  <HiddenSlides>0</HiddenSlides>
  <MMClips>0</MMClips>
  <ScaleCrop>false</ScaleCrop>
  <HeadingPairs>
    <vt:vector size="4" baseType="variant">
      <vt:variant>
        <vt:lpstr>Tema</vt:lpstr>
      </vt:variant>
      <vt:variant>
        <vt:i4>1</vt:i4>
      </vt:variant>
      <vt:variant>
        <vt:lpstr>Titoli diapositive</vt:lpstr>
      </vt:variant>
      <vt:variant>
        <vt:i4>67</vt:i4>
      </vt:variant>
    </vt:vector>
  </HeadingPairs>
  <TitlesOfParts>
    <vt:vector size="68" baseType="lpstr">
      <vt:lpstr>Tema di Office</vt:lpstr>
      <vt:lpstr>La cultura della sicurezza </vt:lpstr>
      <vt:lpstr>Informazione e formazione </vt:lpstr>
      <vt:lpstr>L’informazione </vt:lpstr>
      <vt:lpstr>La formazione </vt:lpstr>
      <vt:lpstr>Il progetto </vt:lpstr>
      <vt:lpstr>La normativa </vt:lpstr>
      <vt:lpstr>Accordo Stato-Regioni sulla formazione </vt:lpstr>
      <vt:lpstr>Accordo Stato-Regioni sulla formazione </vt:lpstr>
      <vt:lpstr>Preposti, Dirigenti e Datori </vt:lpstr>
      <vt:lpstr>Aggiornamento </vt:lpstr>
      <vt:lpstr>Articolazione del percorso di formazione </vt:lpstr>
      <vt:lpstr>Formazione per categoria di rischio </vt:lpstr>
      <vt:lpstr>Durata della formazione </vt:lpstr>
      <vt:lpstr>Lavoratori della scuola </vt:lpstr>
      <vt:lpstr>Preposti </vt:lpstr>
      <vt:lpstr>Contenuti </vt:lpstr>
      <vt:lpstr>E-learning </vt:lpstr>
      <vt:lpstr>Dirigenti </vt:lpstr>
      <vt:lpstr>Datore di lavoro – RSPP </vt:lpstr>
      <vt:lpstr>I principi normativi </vt:lpstr>
      <vt:lpstr>La Costituzione </vt:lpstr>
      <vt:lpstr>Il Codice Civile </vt:lpstr>
      <vt:lpstr>La responsabilità dei docenti </vt:lpstr>
      <vt:lpstr>Lo Statuto dei lavoratori </vt:lpstr>
      <vt:lpstr>Il Codice Penale </vt:lpstr>
      <vt:lpstr>La normativa di settore </vt:lpstr>
      <vt:lpstr>Il D.Lgs. 9 Aprile 2008, n.81 </vt:lpstr>
      <vt:lpstr>La normativa europea </vt:lpstr>
      <vt:lpstr>Altre norme </vt:lpstr>
      <vt:lpstr>Le norme tecniche </vt:lpstr>
      <vt:lpstr>Il sistema istituzionale </vt:lpstr>
      <vt:lpstr>La Commissione Consultiva permanente </vt:lpstr>
      <vt:lpstr>I Comitati regionali di coordinamento </vt:lpstr>
      <vt:lpstr>Il Sistema Informativo nazionale </vt:lpstr>
      <vt:lpstr>L’INAIL </vt:lpstr>
      <vt:lpstr>Le ATS </vt:lpstr>
      <vt:lpstr>L’Ispettorato del Lavoro </vt:lpstr>
      <vt:lpstr>I VVFF </vt:lpstr>
      <vt:lpstr>Gli Organismi paritetici </vt:lpstr>
      <vt:lpstr>Gli Enti bilaterali </vt:lpstr>
      <vt:lpstr>La denuncia d’infortunio </vt:lpstr>
      <vt:lpstr>Indice di frequenza </vt:lpstr>
      <vt:lpstr>Indice di incidenza </vt:lpstr>
      <vt:lpstr>Infortuni nella scuola </vt:lpstr>
      <vt:lpstr>Malattie professionali </vt:lpstr>
      <vt:lpstr>Sicurezza, salute, igiene, pericolo e rischio </vt:lpstr>
      <vt:lpstr>Il danno </vt:lpstr>
      <vt:lpstr>La prevenzione </vt:lpstr>
      <vt:lpstr>La gestione della prevenzione </vt:lpstr>
      <vt:lpstr>La protezione </vt:lpstr>
      <vt:lpstr>L’azienda </vt:lpstr>
      <vt:lpstr>Il datore di lavoro </vt:lpstr>
      <vt:lpstr>Il dirigente  </vt:lpstr>
      <vt:lpstr>Il lavoratore </vt:lpstr>
      <vt:lpstr>Doveri del lavoratore </vt:lpstr>
      <vt:lpstr>Il servizio di prevenzione e protezione </vt:lpstr>
      <vt:lpstr>Gli addetti ed il responsabile del servizio </vt:lpstr>
      <vt:lpstr>RSPP </vt:lpstr>
      <vt:lpstr>L’ASPP </vt:lpstr>
      <vt:lpstr>Il RLS </vt:lpstr>
      <vt:lpstr>Il medico competente </vt:lpstr>
      <vt:lpstr>Il preposto alla sicurezza </vt:lpstr>
      <vt:lpstr>Addetti alle emergenze </vt:lpstr>
      <vt:lpstr>Il primo soccorso </vt:lpstr>
      <vt:lpstr>L’antincendio </vt:lpstr>
      <vt:lpstr>L’evacuazione del posto di lavoro </vt:lpstr>
      <vt:lpstr>La riunione periodica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òà</dc:title>
  <dc:creator>GIUSEPPE TAITI</dc:creator>
  <cp:lastModifiedBy>Utente_A</cp:lastModifiedBy>
  <cp:revision>25</cp:revision>
  <dcterms:created xsi:type="dcterms:W3CDTF">2019-10-27T09:18:54Z</dcterms:created>
  <dcterms:modified xsi:type="dcterms:W3CDTF">2019-10-30T17:43:58Z</dcterms:modified>
</cp:coreProperties>
</file>